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512064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479" autoAdjust="0"/>
    <p:restoredTop sz="94660"/>
  </p:normalViewPr>
  <p:slideViewPr>
    <p:cSldViewPr snapToGrid="0">
      <p:cViewPr>
        <p:scale>
          <a:sx n="30" d="100"/>
          <a:sy n="30" d="100"/>
        </p:scale>
        <p:origin x="870" y="-9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5387342"/>
            <a:ext cx="38404800" cy="11460480"/>
          </a:xfrm>
        </p:spPr>
        <p:txBody>
          <a:bodyPr anchor="b"/>
          <a:lstStyle>
            <a:lvl1pPr algn="ctr">
              <a:defRPr sz="25181"/>
            </a:lvl1pPr>
          </a:lstStyle>
          <a:p>
            <a:r>
              <a:rPr lang="en-US"/>
              <a:t>Click to edit Master title style</a:t>
            </a:r>
            <a:endParaRPr lang="en-US" dirty="0"/>
          </a:p>
        </p:txBody>
      </p:sp>
      <p:sp>
        <p:nvSpPr>
          <p:cNvPr id="3" name="Subtitle 2"/>
          <p:cNvSpPr>
            <a:spLocks noGrp="1"/>
          </p:cNvSpPr>
          <p:nvPr>
            <p:ph type="subTitle" idx="1"/>
          </p:nvPr>
        </p:nvSpPr>
        <p:spPr>
          <a:xfrm>
            <a:off x="6400800" y="17289782"/>
            <a:ext cx="38404800" cy="7947658"/>
          </a:xfrm>
        </p:spPr>
        <p:txBody>
          <a:bodyPr/>
          <a:lstStyle>
            <a:lvl1pPr marL="0" indent="0" algn="ctr">
              <a:buNone/>
              <a:defRPr sz="10080"/>
            </a:lvl1pPr>
            <a:lvl2pPr marL="1918693" indent="0" algn="ctr">
              <a:buNone/>
              <a:defRPr sz="8400"/>
            </a:lvl2pPr>
            <a:lvl3pPr marL="3837377" indent="0" algn="ctr">
              <a:buNone/>
              <a:defRPr sz="7560"/>
            </a:lvl3pPr>
            <a:lvl4pPr marL="5756070" indent="0" algn="ctr">
              <a:buNone/>
              <a:defRPr sz="6720"/>
            </a:lvl4pPr>
            <a:lvl5pPr marL="7674763" indent="0" algn="ctr">
              <a:buNone/>
              <a:defRPr sz="6720"/>
            </a:lvl5pPr>
            <a:lvl6pPr marL="9593456" indent="0" algn="ctr">
              <a:buNone/>
              <a:defRPr sz="6720"/>
            </a:lvl6pPr>
            <a:lvl7pPr marL="11512140" indent="0" algn="ctr">
              <a:buNone/>
              <a:defRPr sz="6720"/>
            </a:lvl7pPr>
            <a:lvl8pPr marL="13430833" indent="0" algn="ctr">
              <a:buNone/>
              <a:defRPr sz="6720"/>
            </a:lvl8pPr>
            <a:lvl9pPr marL="15349527" indent="0" algn="ctr">
              <a:buNone/>
              <a:defRPr sz="6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F92436-7DEB-44B8-BAE3-0293CC261E3F}"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B49A9-BF18-4ED4-9FBF-BD68DB10BFD5}" type="slidenum">
              <a:rPr lang="en-US" smtClean="0"/>
              <a:t>‹#›</a:t>
            </a:fld>
            <a:endParaRPr lang="en-US"/>
          </a:p>
        </p:txBody>
      </p:sp>
    </p:spTree>
    <p:extLst>
      <p:ext uri="{BB962C8B-B14F-4D97-AF65-F5344CB8AC3E}">
        <p14:creationId xmlns:p14="http://schemas.microsoft.com/office/powerpoint/2010/main" val="2247466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F92436-7DEB-44B8-BAE3-0293CC261E3F}"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B49A9-BF18-4ED4-9FBF-BD68DB10BFD5}" type="slidenum">
              <a:rPr lang="en-US" smtClean="0"/>
              <a:t>‹#›</a:t>
            </a:fld>
            <a:endParaRPr lang="en-US"/>
          </a:p>
        </p:txBody>
      </p:sp>
    </p:spTree>
    <p:extLst>
      <p:ext uri="{BB962C8B-B14F-4D97-AF65-F5344CB8AC3E}">
        <p14:creationId xmlns:p14="http://schemas.microsoft.com/office/powerpoint/2010/main" val="321418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94" y="1752600"/>
            <a:ext cx="1104138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54" y="1752600"/>
            <a:ext cx="3248406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F92436-7DEB-44B8-BAE3-0293CC261E3F}"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B49A9-BF18-4ED4-9FBF-BD68DB10BFD5}" type="slidenum">
              <a:rPr lang="en-US" smtClean="0"/>
              <a:t>‹#›</a:t>
            </a:fld>
            <a:endParaRPr lang="en-US"/>
          </a:p>
        </p:txBody>
      </p:sp>
    </p:spTree>
    <p:extLst>
      <p:ext uri="{BB962C8B-B14F-4D97-AF65-F5344CB8AC3E}">
        <p14:creationId xmlns:p14="http://schemas.microsoft.com/office/powerpoint/2010/main" val="688880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F92436-7DEB-44B8-BAE3-0293CC261E3F}"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B49A9-BF18-4ED4-9FBF-BD68DB10BFD5}" type="slidenum">
              <a:rPr lang="en-US" smtClean="0"/>
              <a:t>‹#›</a:t>
            </a:fld>
            <a:endParaRPr lang="en-US"/>
          </a:p>
        </p:txBody>
      </p:sp>
    </p:spTree>
    <p:extLst>
      <p:ext uri="{BB962C8B-B14F-4D97-AF65-F5344CB8AC3E}">
        <p14:creationId xmlns:p14="http://schemas.microsoft.com/office/powerpoint/2010/main" val="34428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5" y="8206745"/>
            <a:ext cx="44165520" cy="13693138"/>
          </a:xfrm>
        </p:spPr>
        <p:txBody>
          <a:bodyPr anchor="b"/>
          <a:lstStyle>
            <a:lvl1pPr>
              <a:defRPr sz="25181"/>
            </a:lvl1pPr>
          </a:lstStyle>
          <a:p>
            <a:r>
              <a:rPr lang="en-US"/>
              <a:t>Click to edit Master title style</a:t>
            </a:r>
            <a:endParaRPr lang="en-US" dirty="0"/>
          </a:p>
        </p:txBody>
      </p:sp>
      <p:sp>
        <p:nvSpPr>
          <p:cNvPr id="3" name="Text Placeholder 2"/>
          <p:cNvSpPr>
            <a:spLocks noGrp="1"/>
          </p:cNvSpPr>
          <p:nvPr>
            <p:ph type="body" idx="1"/>
          </p:nvPr>
        </p:nvSpPr>
        <p:spPr>
          <a:xfrm>
            <a:off x="3493775" y="22029425"/>
            <a:ext cx="44165520" cy="7200898"/>
          </a:xfrm>
        </p:spPr>
        <p:txBody>
          <a:bodyPr/>
          <a:lstStyle>
            <a:lvl1pPr marL="0" indent="0">
              <a:buNone/>
              <a:defRPr sz="10080">
                <a:solidFill>
                  <a:schemeClr val="tx1">
                    <a:tint val="75000"/>
                  </a:schemeClr>
                </a:solidFill>
              </a:defRPr>
            </a:lvl1pPr>
            <a:lvl2pPr marL="1918693" indent="0">
              <a:buNone/>
              <a:defRPr sz="8400">
                <a:solidFill>
                  <a:schemeClr val="tx1">
                    <a:tint val="75000"/>
                  </a:schemeClr>
                </a:solidFill>
              </a:defRPr>
            </a:lvl2pPr>
            <a:lvl3pPr marL="3837377" indent="0">
              <a:buNone/>
              <a:defRPr sz="7560">
                <a:solidFill>
                  <a:schemeClr val="tx1">
                    <a:tint val="75000"/>
                  </a:schemeClr>
                </a:solidFill>
              </a:defRPr>
            </a:lvl3pPr>
            <a:lvl4pPr marL="5756070" indent="0">
              <a:buNone/>
              <a:defRPr sz="6720">
                <a:solidFill>
                  <a:schemeClr val="tx1">
                    <a:tint val="75000"/>
                  </a:schemeClr>
                </a:solidFill>
              </a:defRPr>
            </a:lvl4pPr>
            <a:lvl5pPr marL="7674763" indent="0">
              <a:buNone/>
              <a:defRPr sz="6720">
                <a:solidFill>
                  <a:schemeClr val="tx1">
                    <a:tint val="75000"/>
                  </a:schemeClr>
                </a:solidFill>
              </a:defRPr>
            </a:lvl5pPr>
            <a:lvl6pPr marL="9593456" indent="0">
              <a:buNone/>
              <a:defRPr sz="6720">
                <a:solidFill>
                  <a:schemeClr val="tx1">
                    <a:tint val="75000"/>
                  </a:schemeClr>
                </a:solidFill>
              </a:defRPr>
            </a:lvl6pPr>
            <a:lvl7pPr marL="11512140" indent="0">
              <a:buNone/>
              <a:defRPr sz="6720">
                <a:solidFill>
                  <a:schemeClr val="tx1">
                    <a:tint val="75000"/>
                  </a:schemeClr>
                </a:solidFill>
              </a:defRPr>
            </a:lvl7pPr>
            <a:lvl8pPr marL="13430833" indent="0">
              <a:buNone/>
              <a:defRPr sz="6720">
                <a:solidFill>
                  <a:schemeClr val="tx1">
                    <a:tint val="75000"/>
                  </a:schemeClr>
                </a:solidFill>
              </a:defRPr>
            </a:lvl8pPr>
            <a:lvl9pPr marL="15349527" indent="0">
              <a:buNone/>
              <a:defRPr sz="67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3F92436-7DEB-44B8-BAE3-0293CC261E3F}" type="datetimeFigureOut">
              <a:rPr lang="en-US" smtClean="0"/>
              <a:t>3/22/2021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B49A9-BF18-4ED4-9FBF-BD68DB10BFD5}" type="slidenum">
              <a:rPr lang="en-US" smtClean="0"/>
              <a:t>‹#›</a:t>
            </a:fld>
            <a:endParaRPr lang="en-US"/>
          </a:p>
        </p:txBody>
      </p:sp>
    </p:spTree>
    <p:extLst>
      <p:ext uri="{BB962C8B-B14F-4D97-AF65-F5344CB8AC3E}">
        <p14:creationId xmlns:p14="http://schemas.microsoft.com/office/powerpoint/2010/main" val="3310504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8763000"/>
            <a:ext cx="2176272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8763000"/>
            <a:ext cx="2176272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F92436-7DEB-44B8-BAE3-0293CC261E3F}"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CB49A9-BF18-4ED4-9FBF-BD68DB10BFD5}" type="slidenum">
              <a:rPr lang="en-US" smtClean="0"/>
              <a:t>‹#›</a:t>
            </a:fld>
            <a:endParaRPr lang="en-US"/>
          </a:p>
        </p:txBody>
      </p:sp>
    </p:spTree>
    <p:extLst>
      <p:ext uri="{BB962C8B-B14F-4D97-AF65-F5344CB8AC3E}">
        <p14:creationId xmlns:p14="http://schemas.microsoft.com/office/powerpoint/2010/main" val="2461800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3" y="1752603"/>
            <a:ext cx="4416552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13" y="8069582"/>
            <a:ext cx="21662704" cy="3954778"/>
          </a:xfrm>
        </p:spPr>
        <p:txBody>
          <a:bodyPr anchor="b"/>
          <a:lstStyle>
            <a:lvl1pPr marL="0" indent="0">
              <a:buNone/>
              <a:defRPr sz="10080" b="1"/>
            </a:lvl1pPr>
            <a:lvl2pPr marL="1918693" indent="0">
              <a:buNone/>
              <a:defRPr sz="8400" b="1"/>
            </a:lvl2pPr>
            <a:lvl3pPr marL="3837377" indent="0">
              <a:buNone/>
              <a:defRPr sz="7560" b="1"/>
            </a:lvl3pPr>
            <a:lvl4pPr marL="5756070" indent="0">
              <a:buNone/>
              <a:defRPr sz="6720" b="1"/>
            </a:lvl4pPr>
            <a:lvl5pPr marL="7674763" indent="0">
              <a:buNone/>
              <a:defRPr sz="6720" b="1"/>
            </a:lvl5pPr>
            <a:lvl6pPr marL="9593456" indent="0">
              <a:buNone/>
              <a:defRPr sz="6720" b="1"/>
            </a:lvl6pPr>
            <a:lvl7pPr marL="11512140" indent="0">
              <a:buNone/>
              <a:defRPr sz="6720" b="1"/>
            </a:lvl7pPr>
            <a:lvl8pPr marL="13430833" indent="0">
              <a:buNone/>
              <a:defRPr sz="6720" b="1"/>
            </a:lvl8pPr>
            <a:lvl9pPr marL="15349527" indent="0">
              <a:buNone/>
              <a:defRPr sz="6720" b="1"/>
            </a:lvl9pPr>
          </a:lstStyle>
          <a:p>
            <a:pPr lvl="0"/>
            <a:r>
              <a:rPr lang="en-US"/>
              <a:t>Edit Master text styles</a:t>
            </a:r>
          </a:p>
        </p:txBody>
      </p:sp>
      <p:sp>
        <p:nvSpPr>
          <p:cNvPr id="4" name="Content Placeholder 3"/>
          <p:cNvSpPr>
            <a:spLocks noGrp="1"/>
          </p:cNvSpPr>
          <p:nvPr>
            <p:ph sz="half" idx="2"/>
          </p:nvPr>
        </p:nvSpPr>
        <p:spPr>
          <a:xfrm>
            <a:off x="3527113" y="12024360"/>
            <a:ext cx="21662704"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54" y="8069582"/>
            <a:ext cx="21769393" cy="3954778"/>
          </a:xfrm>
        </p:spPr>
        <p:txBody>
          <a:bodyPr anchor="b"/>
          <a:lstStyle>
            <a:lvl1pPr marL="0" indent="0">
              <a:buNone/>
              <a:defRPr sz="10080" b="1"/>
            </a:lvl1pPr>
            <a:lvl2pPr marL="1918693" indent="0">
              <a:buNone/>
              <a:defRPr sz="8400" b="1"/>
            </a:lvl2pPr>
            <a:lvl3pPr marL="3837377" indent="0">
              <a:buNone/>
              <a:defRPr sz="7560" b="1"/>
            </a:lvl3pPr>
            <a:lvl4pPr marL="5756070" indent="0">
              <a:buNone/>
              <a:defRPr sz="6720" b="1"/>
            </a:lvl4pPr>
            <a:lvl5pPr marL="7674763" indent="0">
              <a:buNone/>
              <a:defRPr sz="6720" b="1"/>
            </a:lvl5pPr>
            <a:lvl6pPr marL="9593456" indent="0">
              <a:buNone/>
              <a:defRPr sz="6720" b="1"/>
            </a:lvl6pPr>
            <a:lvl7pPr marL="11512140" indent="0">
              <a:buNone/>
              <a:defRPr sz="6720" b="1"/>
            </a:lvl7pPr>
            <a:lvl8pPr marL="13430833" indent="0">
              <a:buNone/>
              <a:defRPr sz="6720" b="1"/>
            </a:lvl8pPr>
            <a:lvl9pPr marL="15349527" indent="0">
              <a:buNone/>
              <a:defRPr sz="6720" b="1"/>
            </a:lvl9pPr>
          </a:lstStyle>
          <a:p>
            <a:pPr lvl="0"/>
            <a:r>
              <a:rPr lang="en-US"/>
              <a:t>Edit Master text styles</a:t>
            </a:r>
          </a:p>
        </p:txBody>
      </p:sp>
      <p:sp>
        <p:nvSpPr>
          <p:cNvPr id="6" name="Content Placeholder 5"/>
          <p:cNvSpPr>
            <a:spLocks noGrp="1"/>
          </p:cNvSpPr>
          <p:nvPr>
            <p:ph sz="quarter" idx="4"/>
          </p:nvPr>
        </p:nvSpPr>
        <p:spPr>
          <a:xfrm>
            <a:off x="25923254" y="12024360"/>
            <a:ext cx="21769393"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F92436-7DEB-44B8-BAE3-0293CC261E3F}" type="datetimeFigureOut">
              <a:rPr lang="en-US" smtClean="0"/>
              <a:t>3/22/2021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CB49A9-BF18-4ED4-9FBF-BD68DB10BFD5}" type="slidenum">
              <a:rPr lang="en-US" smtClean="0"/>
              <a:t>‹#›</a:t>
            </a:fld>
            <a:endParaRPr lang="en-US"/>
          </a:p>
        </p:txBody>
      </p:sp>
    </p:spTree>
    <p:extLst>
      <p:ext uri="{BB962C8B-B14F-4D97-AF65-F5344CB8AC3E}">
        <p14:creationId xmlns:p14="http://schemas.microsoft.com/office/powerpoint/2010/main" val="371656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F92436-7DEB-44B8-BAE3-0293CC261E3F}" type="datetimeFigureOut">
              <a:rPr lang="en-US" smtClean="0"/>
              <a:t>3/22/2021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CB49A9-BF18-4ED4-9FBF-BD68DB10BFD5}" type="slidenum">
              <a:rPr lang="en-US" smtClean="0"/>
              <a:t>‹#›</a:t>
            </a:fld>
            <a:endParaRPr lang="en-US"/>
          </a:p>
        </p:txBody>
      </p:sp>
    </p:spTree>
    <p:extLst>
      <p:ext uri="{BB962C8B-B14F-4D97-AF65-F5344CB8AC3E}">
        <p14:creationId xmlns:p14="http://schemas.microsoft.com/office/powerpoint/2010/main" val="1039996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F92436-7DEB-44B8-BAE3-0293CC261E3F}" type="datetimeFigureOut">
              <a:rPr lang="en-US" smtClean="0"/>
              <a:t>3/22/2021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CB49A9-BF18-4ED4-9FBF-BD68DB10BFD5}" type="slidenum">
              <a:rPr lang="en-US" smtClean="0"/>
              <a:t>‹#›</a:t>
            </a:fld>
            <a:endParaRPr lang="en-US"/>
          </a:p>
        </p:txBody>
      </p:sp>
    </p:spTree>
    <p:extLst>
      <p:ext uri="{BB962C8B-B14F-4D97-AF65-F5344CB8AC3E}">
        <p14:creationId xmlns:p14="http://schemas.microsoft.com/office/powerpoint/2010/main" val="2507222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27" y="2194560"/>
            <a:ext cx="16515399" cy="7680960"/>
          </a:xfrm>
        </p:spPr>
        <p:txBody>
          <a:bodyPr anchor="b"/>
          <a:lstStyle>
            <a:lvl1pPr>
              <a:defRPr sz="13421"/>
            </a:lvl1pPr>
          </a:lstStyle>
          <a:p>
            <a:r>
              <a:rPr lang="en-US"/>
              <a:t>Click to edit Master title style</a:t>
            </a:r>
            <a:endParaRPr lang="en-US" dirty="0"/>
          </a:p>
        </p:txBody>
      </p:sp>
      <p:sp>
        <p:nvSpPr>
          <p:cNvPr id="3" name="Content Placeholder 2"/>
          <p:cNvSpPr>
            <a:spLocks noGrp="1"/>
          </p:cNvSpPr>
          <p:nvPr>
            <p:ph idx="1"/>
          </p:nvPr>
        </p:nvSpPr>
        <p:spPr>
          <a:xfrm>
            <a:off x="21769393" y="4739642"/>
            <a:ext cx="25923240" cy="23393400"/>
          </a:xfrm>
        </p:spPr>
        <p:txBody>
          <a:bodyPr/>
          <a:lstStyle>
            <a:lvl1pPr>
              <a:defRPr sz="13421"/>
            </a:lvl1pPr>
            <a:lvl2pPr>
              <a:defRPr sz="11751"/>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27" y="9875520"/>
            <a:ext cx="16515399" cy="18295622"/>
          </a:xfrm>
        </p:spPr>
        <p:txBody>
          <a:bodyPr/>
          <a:lstStyle>
            <a:lvl1pPr marL="0" indent="0">
              <a:buNone/>
              <a:defRPr sz="6720"/>
            </a:lvl1pPr>
            <a:lvl2pPr marL="1918693" indent="0">
              <a:buNone/>
              <a:defRPr sz="5880"/>
            </a:lvl2pPr>
            <a:lvl3pPr marL="3837377" indent="0">
              <a:buNone/>
              <a:defRPr sz="5040"/>
            </a:lvl3pPr>
            <a:lvl4pPr marL="5756070" indent="0">
              <a:buNone/>
              <a:defRPr sz="4200"/>
            </a:lvl4pPr>
            <a:lvl5pPr marL="7674763" indent="0">
              <a:buNone/>
              <a:defRPr sz="4200"/>
            </a:lvl5pPr>
            <a:lvl6pPr marL="9593456" indent="0">
              <a:buNone/>
              <a:defRPr sz="4200"/>
            </a:lvl6pPr>
            <a:lvl7pPr marL="11512140" indent="0">
              <a:buNone/>
              <a:defRPr sz="4200"/>
            </a:lvl7pPr>
            <a:lvl8pPr marL="13430833" indent="0">
              <a:buNone/>
              <a:defRPr sz="4200"/>
            </a:lvl8pPr>
            <a:lvl9pPr marL="15349527" indent="0">
              <a:buNone/>
              <a:defRPr sz="4200"/>
            </a:lvl9pPr>
          </a:lstStyle>
          <a:p>
            <a:pPr lvl="0"/>
            <a:r>
              <a:rPr lang="en-US"/>
              <a:t>Edit Master text styles</a:t>
            </a:r>
          </a:p>
        </p:txBody>
      </p:sp>
      <p:sp>
        <p:nvSpPr>
          <p:cNvPr id="5" name="Date Placeholder 4"/>
          <p:cNvSpPr>
            <a:spLocks noGrp="1"/>
          </p:cNvSpPr>
          <p:nvPr>
            <p:ph type="dt" sz="half" idx="10"/>
          </p:nvPr>
        </p:nvSpPr>
        <p:spPr/>
        <p:txBody>
          <a:bodyPr/>
          <a:lstStyle/>
          <a:p>
            <a:fld id="{13F92436-7DEB-44B8-BAE3-0293CC261E3F}"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CB49A9-BF18-4ED4-9FBF-BD68DB10BFD5}" type="slidenum">
              <a:rPr lang="en-US" smtClean="0"/>
              <a:t>‹#›</a:t>
            </a:fld>
            <a:endParaRPr lang="en-US"/>
          </a:p>
        </p:txBody>
      </p:sp>
    </p:spTree>
    <p:extLst>
      <p:ext uri="{BB962C8B-B14F-4D97-AF65-F5344CB8AC3E}">
        <p14:creationId xmlns:p14="http://schemas.microsoft.com/office/powerpoint/2010/main" val="2316443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27" y="2194560"/>
            <a:ext cx="16515399" cy="7680960"/>
          </a:xfrm>
        </p:spPr>
        <p:txBody>
          <a:bodyPr anchor="b"/>
          <a:lstStyle>
            <a:lvl1pPr>
              <a:defRPr sz="13421"/>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3" y="4739642"/>
            <a:ext cx="25923240" cy="23393400"/>
          </a:xfrm>
        </p:spPr>
        <p:txBody>
          <a:bodyPr anchor="t"/>
          <a:lstStyle>
            <a:lvl1pPr marL="0" indent="0">
              <a:buNone/>
              <a:defRPr sz="13421"/>
            </a:lvl1pPr>
            <a:lvl2pPr marL="1918693" indent="0">
              <a:buNone/>
              <a:defRPr sz="11751"/>
            </a:lvl2pPr>
            <a:lvl3pPr marL="3837377" indent="0">
              <a:buNone/>
              <a:defRPr sz="10080"/>
            </a:lvl3pPr>
            <a:lvl4pPr marL="5756070" indent="0">
              <a:buNone/>
              <a:defRPr sz="8400"/>
            </a:lvl4pPr>
            <a:lvl5pPr marL="7674763" indent="0">
              <a:buNone/>
              <a:defRPr sz="8400"/>
            </a:lvl5pPr>
            <a:lvl6pPr marL="9593456" indent="0">
              <a:buNone/>
              <a:defRPr sz="8400"/>
            </a:lvl6pPr>
            <a:lvl7pPr marL="11512140" indent="0">
              <a:buNone/>
              <a:defRPr sz="8400"/>
            </a:lvl7pPr>
            <a:lvl8pPr marL="13430833" indent="0">
              <a:buNone/>
              <a:defRPr sz="8400"/>
            </a:lvl8pPr>
            <a:lvl9pPr marL="15349527" indent="0">
              <a:buNone/>
              <a:defRPr sz="8400"/>
            </a:lvl9pPr>
          </a:lstStyle>
          <a:p>
            <a:r>
              <a:rPr lang="en-US"/>
              <a:t>Click icon to add picture</a:t>
            </a:r>
            <a:endParaRPr lang="en-US" dirty="0"/>
          </a:p>
        </p:txBody>
      </p:sp>
      <p:sp>
        <p:nvSpPr>
          <p:cNvPr id="4" name="Text Placeholder 3"/>
          <p:cNvSpPr>
            <a:spLocks noGrp="1"/>
          </p:cNvSpPr>
          <p:nvPr>
            <p:ph type="body" sz="half" idx="2"/>
          </p:nvPr>
        </p:nvSpPr>
        <p:spPr>
          <a:xfrm>
            <a:off x="3527127" y="9875520"/>
            <a:ext cx="16515399" cy="18295622"/>
          </a:xfrm>
        </p:spPr>
        <p:txBody>
          <a:bodyPr/>
          <a:lstStyle>
            <a:lvl1pPr marL="0" indent="0">
              <a:buNone/>
              <a:defRPr sz="6720"/>
            </a:lvl1pPr>
            <a:lvl2pPr marL="1918693" indent="0">
              <a:buNone/>
              <a:defRPr sz="5880"/>
            </a:lvl2pPr>
            <a:lvl3pPr marL="3837377" indent="0">
              <a:buNone/>
              <a:defRPr sz="5040"/>
            </a:lvl3pPr>
            <a:lvl4pPr marL="5756070" indent="0">
              <a:buNone/>
              <a:defRPr sz="4200"/>
            </a:lvl4pPr>
            <a:lvl5pPr marL="7674763" indent="0">
              <a:buNone/>
              <a:defRPr sz="4200"/>
            </a:lvl5pPr>
            <a:lvl6pPr marL="9593456" indent="0">
              <a:buNone/>
              <a:defRPr sz="4200"/>
            </a:lvl6pPr>
            <a:lvl7pPr marL="11512140" indent="0">
              <a:buNone/>
              <a:defRPr sz="4200"/>
            </a:lvl7pPr>
            <a:lvl8pPr marL="13430833" indent="0">
              <a:buNone/>
              <a:defRPr sz="4200"/>
            </a:lvl8pPr>
            <a:lvl9pPr marL="15349527" indent="0">
              <a:buNone/>
              <a:defRPr sz="4200"/>
            </a:lvl9pPr>
          </a:lstStyle>
          <a:p>
            <a:pPr lvl="0"/>
            <a:r>
              <a:rPr lang="en-US"/>
              <a:t>Edit Master text styles</a:t>
            </a:r>
          </a:p>
        </p:txBody>
      </p:sp>
      <p:sp>
        <p:nvSpPr>
          <p:cNvPr id="5" name="Date Placeholder 4"/>
          <p:cNvSpPr>
            <a:spLocks noGrp="1"/>
          </p:cNvSpPr>
          <p:nvPr>
            <p:ph type="dt" sz="half" idx="10"/>
          </p:nvPr>
        </p:nvSpPr>
        <p:spPr/>
        <p:txBody>
          <a:bodyPr/>
          <a:lstStyle/>
          <a:p>
            <a:fld id="{13F92436-7DEB-44B8-BAE3-0293CC261E3F}" type="datetimeFigureOut">
              <a:rPr lang="en-US" smtClean="0"/>
              <a:t>3/22/2021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CB49A9-BF18-4ED4-9FBF-BD68DB10BFD5}" type="slidenum">
              <a:rPr lang="en-US" smtClean="0"/>
              <a:t>‹#›</a:t>
            </a:fld>
            <a:endParaRPr lang="en-US"/>
          </a:p>
        </p:txBody>
      </p:sp>
    </p:spTree>
    <p:extLst>
      <p:ext uri="{BB962C8B-B14F-4D97-AF65-F5344CB8AC3E}">
        <p14:creationId xmlns:p14="http://schemas.microsoft.com/office/powerpoint/2010/main" val="3938299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1752603"/>
            <a:ext cx="4416552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8763000"/>
            <a:ext cx="4416552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30510482"/>
            <a:ext cx="11521440" cy="1752600"/>
          </a:xfrm>
          <a:prstGeom prst="rect">
            <a:avLst/>
          </a:prstGeom>
        </p:spPr>
        <p:txBody>
          <a:bodyPr vert="horz" lIns="91440" tIns="45720" rIns="91440" bIns="45720" rtlCol="0" anchor="ctr"/>
          <a:lstStyle>
            <a:lvl1pPr algn="l">
              <a:defRPr sz="5040">
                <a:solidFill>
                  <a:schemeClr val="tx1">
                    <a:tint val="75000"/>
                  </a:schemeClr>
                </a:solidFill>
              </a:defRPr>
            </a:lvl1pPr>
          </a:lstStyle>
          <a:p>
            <a:fld id="{13F92436-7DEB-44B8-BAE3-0293CC261E3F}" type="datetimeFigureOut">
              <a:rPr lang="en-US" smtClean="0"/>
              <a:t>3/22/2021</a:t>
            </a:fld>
            <a:endParaRPr lang="en-US"/>
          </a:p>
        </p:txBody>
      </p:sp>
      <p:sp>
        <p:nvSpPr>
          <p:cNvPr id="5" name="Footer Placeholder 4"/>
          <p:cNvSpPr>
            <a:spLocks noGrp="1"/>
          </p:cNvSpPr>
          <p:nvPr>
            <p:ph type="ftr" sz="quarter" idx="3"/>
          </p:nvPr>
        </p:nvSpPr>
        <p:spPr>
          <a:xfrm>
            <a:off x="16962120" y="30510482"/>
            <a:ext cx="17282160" cy="1752600"/>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164520" y="30510482"/>
            <a:ext cx="11521440" cy="1752600"/>
          </a:xfrm>
          <a:prstGeom prst="rect">
            <a:avLst/>
          </a:prstGeom>
        </p:spPr>
        <p:txBody>
          <a:bodyPr vert="horz" lIns="91440" tIns="45720" rIns="91440" bIns="45720" rtlCol="0" anchor="ctr"/>
          <a:lstStyle>
            <a:lvl1pPr algn="r">
              <a:defRPr sz="5040">
                <a:solidFill>
                  <a:schemeClr val="tx1">
                    <a:tint val="75000"/>
                  </a:schemeClr>
                </a:solidFill>
              </a:defRPr>
            </a:lvl1pPr>
          </a:lstStyle>
          <a:p>
            <a:fld id="{D4CB49A9-BF18-4ED4-9FBF-BD68DB10BFD5}" type="slidenum">
              <a:rPr lang="en-US" smtClean="0"/>
              <a:t>‹#›</a:t>
            </a:fld>
            <a:endParaRPr lang="en-US"/>
          </a:p>
        </p:txBody>
      </p:sp>
    </p:spTree>
    <p:extLst>
      <p:ext uri="{BB962C8B-B14F-4D97-AF65-F5344CB8AC3E}">
        <p14:creationId xmlns:p14="http://schemas.microsoft.com/office/powerpoint/2010/main" val="2625212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837377" rtl="0" eaLnBrk="1" latinLnBrk="0" hangingPunct="1">
        <a:lnSpc>
          <a:spcPct val="90000"/>
        </a:lnSpc>
        <a:spcBef>
          <a:spcPct val="0"/>
        </a:spcBef>
        <a:buNone/>
        <a:defRPr sz="18461" kern="1200">
          <a:solidFill>
            <a:schemeClr val="tx1"/>
          </a:solidFill>
          <a:latin typeface="+mj-lt"/>
          <a:ea typeface="+mj-ea"/>
          <a:cs typeface="+mj-cs"/>
        </a:defRPr>
      </a:lvl1pPr>
    </p:titleStyle>
    <p:bodyStyle>
      <a:lvl1pPr marL="959351" indent="-959351" algn="l" defTabSz="3837377" rtl="0" eaLnBrk="1" latinLnBrk="0" hangingPunct="1">
        <a:lnSpc>
          <a:spcPct val="90000"/>
        </a:lnSpc>
        <a:spcBef>
          <a:spcPts val="4200"/>
        </a:spcBef>
        <a:buFont typeface="Arial" panose="020B0604020202020204" pitchFamily="34" charset="0"/>
        <a:buChar char="•"/>
        <a:defRPr sz="11751" kern="1200">
          <a:solidFill>
            <a:schemeClr val="tx1"/>
          </a:solidFill>
          <a:latin typeface="+mn-lt"/>
          <a:ea typeface="+mn-ea"/>
          <a:cs typeface="+mn-cs"/>
        </a:defRPr>
      </a:lvl1pPr>
      <a:lvl2pPr marL="2878044" indent="-959351" algn="l" defTabSz="3837377"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796719" indent="-959351" algn="l" defTabSz="3837377"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15421" indent="-959351" algn="l" defTabSz="3837377"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34114" indent="-959351" algn="l" defTabSz="3837377"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52789" indent="-959351" algn="l" defTabSz="3837377"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71491" indent="-959351" algn="l" defTabSz="3837377"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390185" indent="-959351" algn="l" defTabSz="3837377"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08859" indent="-959351" algn="l" defTabSz="3837377"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37377" rtl="0" eaLnBrk="1" latinLnBrk="0" hangingPunct="1">
        <a:defRPr sz="7560" kern="1200">
          <a:solidFill>
            <a:schemeClr val="tx1"/>
          </a:solidFill>
          <a:latin typeface="+mn-lt"/>
          <a:ea typeface="+mn-ea"/>
          <a:cs typeface="+mn-cs"/>
        </a:defRPr>
      </a:lvl1pPr>
      <a:lvl2pPr marL="1918693" algn="l" defTabSz="3837377" rtl="0" eaLnBrk="1" latinLnBrk="0" hangingPunct="1">
        <a:defRPr sz="7560" kern="1200">
          <a:solidFill>
            <a:schemeClr val="tx1"/>
          </a:solidFill>
          <a:latin typeface="+mn-lt"/>
          <a:ea typeface="+mn-ea"/>
          <a:cs typeface="+mn-cs"/>
        </a:defRPr>
      </a:lvl2pPr>
      <a:lvl3pPr marL="3837377" algn="l" defTabSz="3837377" rtl="0" eaLnBrk="1" latinLnBrk="0" hangingPunct="1">
        <a:defRPr sz="7560" kern="1200">
          <a:solidFill>
            <a:schemeClr val="tx1"/>
          </a:solidFill>
          <a:latin typeface="+mn-lt"/>
          <a:ea typeface="+mn-ea"/>
          <a:cs typeface="+mn-cs"/>
        </a:defRPr>
      </a:lvl3pPr>
      <a:lvl4pPr marL="5756070" algn="l" defTabSz="3837377" rtl="0" eaLnBrk="1" latinLnBrk="0" hangingPunct="1">
        <a:defRPr sz="7560" kern="1200">
          <a:solidFill>
            <a:schemeClr val="tx1"/>
          </a:solidFill>
          <a:latin typeface="+mn-lt"/>
          <a:ea typeface="+mn-ea"/>
          <a:cs typeface="+mn-cs"/>
        </a:defRPr>
      </a:lvl4pPr>
      <a:lvl5pPr marL="7674763" algn="l" defTabSz="3837377" rtl="0" eaLnBrk="1" latinLnBrk="0" hangingPunct="1">
        <a:defRPr sz="7560" kern="1200">
          <a:solidFill>
            <a:schemeClr val="tx1"/>
          </a:solidFill>
          <a:latin typeface="+mn-lt"/>
          <a:ea typeface="+mn-ea"/>
          <a:cs typeface="+mn-cs"/>
        </a:defRPr>
      </a:lvl5pPr>
      <a:lvl6pPr marL="9593456" algn="l" defTabSz="3837377" rtl="0" eaLnBrk="1" latinLnBrk="0" hangingPunct="1">
        <a:defRPr sz="7560" kern="1200">
          <a:solidFill>
            <a:schemeClr val="tx1"/>
          </a:solidFill>
          <a:latin typeface="+mn-lt"/>
          <a:ea typeface="+mn-ea"/>
          <a:cs typeface="+mn-cs"/>
        </a:defRPr>
      </a:lvl6pPr>
      <a:lvl7pPr marL="11512140" algn="l" defTabSz="3837377" rtl="0" eaLnBrk="1" latinLnBrk="0" hangingPunct="1">
        <a:defRPr sz="7560" kern="1200">
          <a:solidFill>
            <a:schemeClr val="tx1"/>
          </a:solidFill>
          <a:latin typeface="+mn-lt"/>
          <a:ea typeface="+mn-ea"/>
          <a:cs typeface="+mn-cs"/>
        </a:defRPr>
      </a:lvl7pPr>
      <a:lvl8pPr marL="13430833" algn="l" defTabSz="3837377" rtl="0" eaLnBrk="1" latinLnBrk="0" hangingPunct="1">
        <a:defRPr sz="7560" kern="1200">
          <a:solidFill>
            <a:schemeClr val="tx1"/>
          </a:solidFill>
          <a:latin typeface="+mn-lt"/>
          <a:ea typeface="+mn-ea"/>
          <a:cs typeface="+mn-cs"/>
        </a:defRPr>
      </a:lvl8pPr>
      <a:lvl9pPr marL="15349527" algn="l" defTabSz="3837377"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6.wmf"/><Relationship Id="rId18" Type="http://schemas.openxmlformats.org/officeDocument/2006/relationships/oleObject" Target="../embeddings/oleObject8.bin"/><Relationship Id="rId26" Type="http://schemas.openxmlformats.org/officeDocument/2006/relationships/oleObject" Target="../embeddings/oleObject12.bin"/><Relationship Id="rId39" Type="http://schemas.openxmlformats.org/officeDocument/2006/relationships/image" Target="../media/image20.wmf"/><Relationship Id="rId21" Type="http://schemas.openxmlformats.org/officeDocument/2006/relationships/image" Target="../media/image11.wmf"/><Relationship Id="rId34" Type="http://schemas.openxmlformats.org/officeDocument/2006/relationships/oleObject" Target="../embeddings/oleObject16.bin"/><Relationship Id="rId42" Type="http://schemas.openxmlformats.org/officeDocument/2006/relationships/image" Target="../media/image22.wmf"/><Relationship Id="rId47" Type="http://schemas.openxmlformats.org/officeDocument/2006/relationships/oleObject" Target="../embeddings/oleObject21.bin"/><Relationship Id="rId50" Type="http://schemas.openxmlformats.org/officeDocument/2006/relationships/image" Target="../media/image27.wmf"/><Relationship Id="rId55" Type="http://schemas.openxmlformats.org/officeDocument/2006/relationships/oleObject" Target="../embeddings/oleObject25.bin"/><Relationship Id="rId7" Type="http://schemas.openxmlformats.org/officeDocument/2006/relationships/image" Target="../media/image3.wmf"/><Relationship Id="rId2" Type="http://schemas.openxmlformats.org/officeDocument/2006/relationships/oleObject" Target="../embeddings/oleObject1.bin"/><Relationship Id="rId16" Type="http://schemas.openxmlformats.org/officeDocument/2006/relationships/image" Target="../media/image8.tiff"/><Relationship Id="rId29" Type="http://schemas.openxmlformats.org/officeDocument/2006/relationships/image" Target="../media/image15.wmf"/><Relationship Id="rId11" Type="http://schemas.openxmlformats.org/officeDocument/2006/relationships/image" Target="../media/image5.wmf"/><Relationship Id="rId24" Type="http://schemas.openxmlformats.org/officeDocument/2006/relationships/oleObject" Target="../embeddings/oleObject11.bin"/><Relationship Id="rId32" Type="http://schemas.openxmlformats.org/officeDocument/2006/relationships/oleObject" Target="../embeddings/oleObject15.bin"/><Relationship Id="rId37" Type="http://schemas.openxmlformats.org/officeDocument/2006/relationships/image" Target="../media/image19.wmf"/><Relationship Id="rId40" Type="http://schemas.openxmlformats.org/officeDocument/2006/relationships/image" Target="../media/image21.emf"/><Relationship Id="rId45" Type="http://schemas.openxmlformats.org/officeDocument/2006/relationships/oleObject" Target="../embeddings/oleObject20.bin"/><Relationship Id="rId53" Type="http://schemas.openxmlformats.org/officeDocument/2006/relationships/oleObject" Target="../embeddings/oleObject24.bin"/><Relationship Id="rId58" Type="http://schemas.microsoft.com/office/2007/relationships/hdphoto" Target="../media/hdphoto1.wdp"/><Relationship Id="rId5" Type="http://schemas.openxmlformats.org/officeDocument/2006/relationships/image" Target="../media/image2.wmf"/><Relationship Id="rId19" Type="http://schemas.openxmlformats.org/officeDocument/2006/relationships/image" Target="../media/image10.wmf"/><Relationship Id="rId4" Type="http://schemas.openxmlformats.org/officeDocument/2006/relationships/oleObject" Target="../embeddings/oleObject2.bin"/><Relationship Id="rId9" Type="http://schemas.openxmlformats.org/officeDocument/2006/relationships/image" Target="../media/image4.wmf"/><Relationship Id="rId14" Type="http://schemas.openxmlformats.org/officeDocument/2006/relationships/oleObject" Target="../embeddings/oleObject7.bin"/><Relationship Id="rId22" Type="http://schemas.openxmlformats.org/officeDocument/2006/relationships/oleObject" Target="../embeddings/oleObject10.bin"/><Relationship Id="rId27" Type="http://schemas.openxmlformats.org/officeDocument/2006/relationships/image" Target="../media/image14.wmf"/><Relationship Id="rId30" Type="http://schemas.openxmlformats.org/officeDocument/2006/relationships/oleObject" Target="../embeddings/oleObject14.bin"/><Relationship Id="rId35" Type="http://schemas.openxmlformats.org/officeDocument/2006/relationships/image" Target="../media/image18.wmf"/><Relationship Id="rId43" Type="http://schemas.openxmlformats.org/officeDocument/2006/relationships/image" Target="../media/image23.png"/><Relationship Id="rId48" Type="http://schemas.openxmlformats.org/officeDocument/2006/relationships/image" Target="../media/image26.wmf"/><Relationship Id="rId56" Type="http://schemas.openxmlformats.org/officeDocument/2006/relationships/image" Target="../media/image30.wmf"/><Relationship Id="rId8" Type="http://schemas.openxmlformats.org/officeDocument/2006/relationships/oleObject" Target="../embeddings/oleObject4.bin"/><Relationship Id="rId51" Type="http://schemas.openxmlformats.org/officeDocument/2006/relationships/oleObject" Target="../embeddings/oleObject23.bin"/><Relationship Id="rId3" Type="http://schemas.openxmlformats.org/officeDocument/2006/relationships/image" Target="../media/image1.wmf"/><Relationship Id="rId12" Type="http://schemas.openxmlformats.org/officeDocument/2006/relationships/oleObject" Target="../embeddings/oleObject6.bin"/><Relationship Id="rId17" Type="http://schemas.openxmlformats.org/officeDocument/2006/relationships/image" Target="../media/image9.tiff"/><Relationship Id="rId25" Type="http://schemas.openxmlformats.org/officeDocument/2006/relationships/image" Target="../media/image13.wmf"/><Relationship Id="rId33" Type="http://schemas.openxmlformats.org/officeDocument/2006/relationships/image" Target="../media/image17.wmf"/><Relationship Id="rId38" Type="http://schemas.openxmlformats.org/officeDocument/2006/relationships/oleObject" Target="../embeddings/oleObject18.bin"/><Relationship Id="rId46" Type="http://schemas.openxmlformats.org/officeDocument/2006/relationships/image" Target="../media/image25.wmf"/><Relationship Id="rId59" Type="http://schemas.openxmlformats.org/officeDocument/2006/relationships/image" Target="../media/image32.png"/><Relationship Id="rId20" Type="http://schemas.openxmlformats.org/officeDocument/2006/relationships/oleObject" Target="../embeddings/oleObject9.bin"/><Relationship Id="rId41" Type="http://schemas.openxmlformats.org/officeDocument/2006/relationships/oleObject" Target="../embeddings/oleObject19.bin"/><Relationship Id="rId54" Type="http://schemas.openxmlformats.org/officeDocument/2006/relationships/image" Target="../media/image29.wmf"/><Relationship Id="rId1" Type="http://schemas.openxmlformats.org/officeDocument/2006/relationships/slideLayout" Target="../slideLayouts/slideLayout1.xml"/><Relationship Id="rId6" Type="http://schemas.openxmlformats.org/officeDocument/2006/relationships/oleObject" Target="../embeddings/oleObject3.bin"/><Relationship Id="rId15" Type="http://schemas.openxmlformats.org/officeDocument/2006/relationships/image" Target="../media/image7.wmf"/><Relationship Id="rId23" Type="http://schemas.openxmlformats.org/officeDocument/2006/relationships/image" Target="../media/image12.wmf"/><Relationship Id="rId28" Type="http://schemas.openxmlformats.org/officeDocument/2006/relationships/oleObject" Target="../embeddings/oleObject13.bin"/><Relationship Id="rId36" Type="http://schemas.openxmlformats.org/officeDocument/2006/relationships/oleObject" Target="../embeddings/oleObject17.bin"/><Relationship Id="rId49" Type="http://schemas.openxmlformats.org/officeDocument/2006/relationships/oleObject" Target="../embeddings/oleObject22.bin"/><Relationship Id="rId57" Type="http://schemas.openxmlformats.org/officeDocument/2006/relationships/image" Target="../media/image31.png"/><Relationship Id="rId10" Type="http://schemas.openxmlformats.org/officeDocument/2006/relationships/oleObject" Target="../embeddings/oleObject5.bin"/><Relationship Id="rId31" Type="http://schemas.openxmlformats.org/officeDocument/2006/relationships/image" Target="../media/image16.wmf"/><Relationship Id="rId44" Type="http://schemas.openxmlformats.org/officeDocument/2006/relationships/image" Target="../media/image24.png"/><Relationship Id="rId52" Type="http://schemas.openxmlformats.org/officeDocument/2006/relationships/image" Target="../media/image2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FB6EF85A-D668-4BF7-B182-38FB8E65065A}"/>
              </a:ext>
            </a:extLst>
          </p:cNvPr>
          <p:cNvSpPr/>
          <p:nvPr/>
        </p:nvSpPr>
        <p:spPr>
          <a:xfrm>
            <a:off x="17853316" y="18493008"/>
            <a:ext cx="15497696" cy="13898000"/>
          </a:xfrm>
          <a:prstGeom prst="rect">
            <a:avLst/>
          </a:prstGeom>
          <a:solidFill>
            <a:schemeClr val="bg1"/>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95" b="1" dirty="0">
              <a:solidFill>
                <a:schemeClr val="bg1"/>
              </a:solidFill>
              <a:latin typeface="+mj-lt"/>
              <a:cs typeface="Arial" panose="020B0604020202020204" pitchFamily="34" charset="0"/>
            </a:endParaRPr>
          </a:p>
        </p:txBody>
      </p:sp>
      <p:graphicFrame>
        <p:nvGraphicFramePr>
          <p:cNvPr id="35" name="Object 34">
            <a:extLst>
              <a:ext uri="{FF2B5EF4-FFF2-40B4-BE49-F238E27FC236}">
                <a16:creationId xmlns:a16="http://schemas.microsoft.com/office/drawing/2014/main" id="{B3BAA0FA-ADFC-4C30-9CAD-4380A814249F}"/>
              </a:ext>
            </a:extLst>
          </p:cNvPr>
          <p:cNvGraphicFramePr>
            <a:graphicFrameLocks noChangeAspect="1"/>
          </p:cNvGraphicFramePr>
          <p:nvPr>
            <p:extLst>
              <p:ext uri="{D42A27DB-BD31-4B8C-83A1-F6EECF244321}">
                <p14:modId xmlns:p14="http://schemas.microsoft.com/office/powerpoint/2010/main" val="110675876"/>
              </p:ext>
            </p:extLst>
          </p:nvPr>
        </p:nvGraphicFramePr>
        <p:xfrm>
          <a:off x="19010081" y="25244496"/>
          <a:ext cx="13184167" cy="7074689"/>
        </p:xfrm>
        <a:graphic>
          <a:graphicData uri="http://schemas.openxmlformats.org/presentationml/2006/ole">
            <mc:AlternateContent xmlns:mc="http://schemas.openxmlformats.org/markup-compatibility/2006">
              <mc:Choice xmlns:v="urn:schemas-microsoft-com:vml" Requires="v">
                <p:oleObj r:id="rId2" imgW="5919120" imgH="3175920" progId="">
                  <p:embed/>
                </p:oleObj>
              </mc:Choice>
              <mc:Fallback>
                <p:oleObj r:id="rId2" imgW="5919120" imgH="3175920" progId="">
                  <p:embed/>
                  <p:pic>
                    <p:nvPicPr>
                      <p:cNvPr id="0" name=""/>
                      <p:cNvPicPr/>
                      <p:nvPr/>
                    </p:nvPicPr>
                    <p:blipFill>
                      <a:blip r:embed="rId3"/>
                      <a:stretch>
                        <a:fillRect/>
                      </a:stretch>
                    </p:blipFill>
                    <p:spPr>
                      <a:xfrm>
                        <a:off x="19010081" y="25244496"/>
                        <a:ext cx="13184167" cy="7074689"/>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03DEF2B6-6617-47F5-A0F6-DE8D358CE7A5}"/>
              </a:ext>
            </a:extLst>
          </p:cNvPr>
          <p:cNvSpPr/>
          <p:nvPr/>
        </p:nvSpPr>
        <p:spPr>
          <a:xfrm>
            <a:off x="50951522" y="4727639"/>
            <a:ext cx="240115" cy="27813972"/>
          </a:xfrm>
          <a:prstGeom prst="rect">
            <a:avLst/>
          </a:prstGeom>
          <a:solidFill>
            <a:srgbClr val="990033">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6" name="Rectangle 35">
            <a:extLst>
              <a:ext uri="{FF2B5EF4-FFF2-40B4-BE49-F238E27FC236}">
                <a16:creationId xmlns:a16="http://schemas.microsoft.com/office/drawing/2014/main" id="{D4AD7D7B-A110-448F-A47C-59CAF791E099}"/>
              </a:ext>
            </a:extLst>
          </p:cNvPr>
          <p:cNvSpPr/>
          <p:nvPr/>
        </p:nvSpPr>
        <p:spPr>
          <a:xfrm>
            <a:off x="17815248" y="6995614"/>
            <a:ext cx="15584083" cy="9239611"/>
          </a:xfrm>
          <a:prstGeom prst="rect">
            <a:avLst/>
          </a:prstGeom>
          <a:solidFill>
            <a:schemeClr val="bg1"/>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95" b="1" dirty="0">
              <a:solidFill>
                <a:schemeClr val="bg1"/>
              </a:solidFill>
              <a:latin typeface="+mj-lt"/>
              <a:cs typeface="Arial" panose="020B0604020202020204" pitchFamily="34" charset="0"/>
            </a:endParaRPr>
          </a:p>
        </p:txBody>
      </p:sp>
      <p:sp>
        <p:nvSpPr>
          <p:cNvPr id="37" name="Rectangle 36">
            <a:extLst>
              <a:ext uri="{FF2B5EF4-FFF2-40B4-BE49-F238E27FC236}">
                <a16:creationId xmlns:a16="http://schemas.microsoft.com/office/drawing/2014/main" id="{E286B229-600C-4C19-B292-2331FC29F3C2}"/>
              </a:ext>
            </a:extLst>
          </p:cNvPr>
          <p:cNvSpPr/>
          <p:nvPr/>
        </p:nvSpPr>
        <p:spPr>
          <a:xfrm>
            <a:off x="17815258" y="5612726"/>
            <a:ext cx="15584083" cy="1373260"/>
          </a:xfrm>
          <a:prstGeom prst="rect">
            <a:avLst/>
          </a:prstGeom>
          <a:solidFill>
            <a:srgbClr val="990033"/>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5395" b="1" dirty="0"/>
              <a:t>The Highly Specific and Clinically Active Plk1 Inhibitor Onvansertib Synergizes with Abiraterone</a:t>
            </a:r>
            <a:endParaRPr lang="en-US" sz="5395" dirty="0"/>
          </a:p>
        </p:txBody>
      </p:sp>
      <p:sp>
        <p:nvSpPr>
          <p:cNvPr id="77" name="Rectangle 76">
            <a:extLst>
              <a:ext uri="{FF2B5EF4-FFF2-40B4-BE49-F238E27FC236}">
                <a16:creationId xmlns:a16="http://schemas.microsoft.com/office/drawing/2014/main" id="{4616A923-BBFA-4AD1-B9AA-32A0D66E4008}"/>
              </a:ext>
            </a:extLst>
          </p:cNvPr>
          <p:cNvSpPr/>
          <p:nvPr/>
        </p:nvSpPr>
        <p:spPr>
          <a:xfrm>
            <a:off x="443878" y="14961137"/>
            <a:ext cx="17175919" cy="17437162"/>
          </a:xfrm>
          <a:prstGeom prst="rect">
            <a:avLst/>
          </a:prstGeom>
          <a:solidFill>
            <a:schemeClr val="bg1"/>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en-US" sz="3201" b="1" dirty="0">
              <a:solidFill>
                <a:schemeClr val="tx1"/>
              </a:solidFill>
              <a:cs typeface="Arial" panose="020B0604020202020204" pitchFamily="34" charset="0"/>
            </a:endParaRPr>
          </a:p>
          <a:p>
            <a:pPr algn="just"/>
            <a:endParaRPr lang="en-US" sz="3201" b="1" dirty="0">
              <a:solidFill>
                <a:schemeClr val="tx1"/>
              </a:solidFill>
              <a:latin typeface="+mj-lt"/>
              <a:cs typeface="Arial" panose="020B0604020202020204" pitchFamily="34" charset="0"/>
            </a:endParaRPr>
          </a:p>
        </p:txBody>
      </p:sp>
      <p:sp>
        <p:nvSpPr>
          <p:cNvPr id="5" name="Rectangle 4">
            <a:extLst>
              <a:ext uri="{FF2B5EF4-FFF2-40B4-BE49-F238E27FC236}">
                <a16:creationId xmlns:a16="http://schemas.microsoft.com/office/drawing/2014/main" id="{1E08BFFA-80BE-455F-8B90-4F3970BB23D2}"/>
              </a:ext>
            </a:extLst>
          </p:cNvPr>
          <p:cNvSpPr/>
          <p:nvPr/>
        </p:nvSpPr>
        <p:spPr>
          <a:xfrm>
            <a:off x="0" y="11"/>
            <a:ext cx="51206400" cy="5363071"/>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 name="Rectangle 5">
            <a:extLst>
              <a:ext uri="{FF2B5EF4-FFF2-40B4-BE49-F238E27FC236}">
                <a16:creationId xmlns:a16="http://schemas.microsoft.com/office/drawing/2014/main" id="{A1285A9A-9FEC-4B5E-A7D2-D10703D53714}"/>
              </a:ext>
            </a:extLst>
          </p:cNvPr>
          <p:cNvSpPr/>
          <p:nvPr/>
        </p:nvSpPr>
        <p:spPr>
          <a:xfrm>
            <a:off x="9268" y="32461200"/>
            <a:ext cx="51206400" cy="457203"/>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4" name="Rectangle 13">
            <a:extLst>
              <a:ext uri="{FF2B5EF4-FFF2-40B4-BE49-F238E27FC236}">
                <a16:creationId xmlns:a16="http://schemas.microsoft.com/office/drawing/2014/main" id="{67885D1F-5769-4795-91F3-87906E59D741}"/>
              </a:ext>
            </a:extLst>
          </p:cNvPr>
          <p:cNvSpPr/>
          <p:nvPr/>
        </p:nvSpPr>
        <p:spPr>
          <a:xfrm>
            <a:off x="6013406" y="2792575"/>
            <a:ext cx="36974831" cy="2687531"/>
          </a:xfrm>
          <a:prstGeom prst="rect">
            <a:avLst/>
          </a:prstGeom>
        </p:spPr>
        <p:txBody>
          <a:bodyPr wrap="square">
            <a:spAutoFit/>
          </a:bodyPr>
          <a:lstStyle/>
          <a:p>
            <a:pPr algn="ctr"/>
            <a:r>
              <a:rPr lang="en-US" sz="4000" b="1" dirty="0">
                <a:solidFill>
                  <a:schemeClr val="bg1"/>
                </a:solidFill>
                <a:latin typeface="Arial" panose="020B0604020202020204" pitchFamily="34" charset="0"/>
                <a:cs typeface="Arial" panose="020B0604020202020204" pitchFamily="34" charset="0"/>
              </a:rPr>
              <a:t>Jesse C. Patterson Ph.D.</a:t>
            </a:r>
            <a:r>
              <a:rPr lang="en-US" sz="4000" b="1" baseline="30000" dirty="0">
                <a:solidFill>
                  <a:schemeClr val="bg1"/>
                </a:solidFill>
                <a:latin typeface="Arial" panose="020B0604020202020204" pitchFamily="34" charset="0"/>
                <a:cs typeface="Arial" panose="020B0604020202020204" pitchFamily="34" charset="0"/>
              </a:rPr>
              <a:t>1</a:t>
            </a:r>
            <a:r>
              <a:rPr lang="en-US" sz="4000" b="1" dirty="0">
                <a:solidFill>
                  <a:schemeClr val="bg1"/>
                </a:solidFill>
                <a:latin typeface="Arial" panose="020B0604020202020204" pitchFamily="34" charset="0"/>
                <a:cs typeface="Arial" panose="020B0604020202020204" pitchFamily="34" charset="0"/>
              </a:rPr>
              <a:t>, Peter J. P. Croucher Ph.D.</a:t>
            </a:r>
            <a:r>
              <a:rPr lang="en-US" sz="4000" b="1" baseline="30000" dirty="0">
                <a:solidFill>
                  <a:schemeClr val="bg1"/>
                </a:solidFill>
                <a:latin typeface="Arial" panose="020B0604020202020204" pitchFamily="34" charset="0"/>
                <a:cs typeface="Arial" panose="020B0604020202020204" pitchFamily="34" charset="0"/>
              </a:rPr>
              <a:t>2</a:t>
            </a:r>
            <a:r>
              <a:rPr lang="en-US" sz="4000" b="1" dirty="0">
                <a:solidFill>
                  <a:schemeClr val="bg1"/>
                </a:solidFill>
                <a:latin typeface="Arial" panose="020B0604020202020204" pitchFamily="34" charset="0"/>
                <a:cs typeface="Arial" panose="020B0604020202020204" pitchFamily="34" charset="0"/>
              </a:rPr>
              <a:t>, Maya </a:t>
            </a:r>
            <a:r>
              <a:rPr lang="en-US" sz="4000" b="1" dirty="0" err="1">
                <a:solidFill>
                  <a:schemeClr val="bg1"/>
                </a:solidFill>
                <a:latin typeface="Arial" panose="020B0604020202020204" pitchFamily="34" charset="0"/>
                <a:cs typeface="Arial" panose="020B0604020202020204" pitchFamily="34" charset="0"/>
              </a:rPr>
              <a:t>Ridinger</a:t>
            </a:r>
            <a:r>
              <a:rPr lang="en-US" sz="4000" b="1" dirty="0">
                <a:solidFill>
                  <a:schemeClr val="bg1"/>
                </a:solidFill>
                <a:latin typeface="Arial" panose="020B0604020202020204" pitchFamily="34" charset="0"/>
                <a:cs typeface="Arial" panose="020B0604020202020204" pitchFamily="34" charset="0"/>
              </a:rPr>
              <a:t> Ph.D.</a:t>
            </a:r>
            <a:r>
              <a:rPr lang="en-US" sz="4000" b="1" baseline="30000" dirty="0">
                <a:solidFill>
                  <a:schemeClr val="bg1"/>
                </a:solidFill>
                <a:latin typeface="Arial" panose="020B0604020202020204" pitchFamily="34" charset="0"/>
                <a:cs typeface="Arial" panose="020B0604020202020204" pitchFamily="34" charset="0"/>
              </a:rPr>
              <a:t>2</a:t>
            </a:r>
            <a:r>
              <a:rPr lang="en-US" sz="4000" b="1" dirty="0">
                <a:solidFill>
                  <a:schemeClr val="bg1"/>
                </a:solidFill>
                <a:latin typeface="Arial" panose="020B0604020202020204" pitchFamily="34" charset="0"/>
                <a:cs typeface="Arial" panose="020B0604020202020204" pitchFamily="34" charset="0"/>
              </a:rPr>
              <a:t>, Jun Luo Ph.D.</a:t>
            </a:r>
            <a:r>
              <a:rPr lang="en-US" sz="4000" b="1" baseline="30000" dirty="0">
                <a:solidFill>
                  <a:schemeClr val="bg1"/>
                </a:solidFill>
                <a:latin typeface="Arial" panose="020B0604020202020204" pitchFamily="34" charset="0"/>
                <a:cs typeface="Arial" panose="020B0604020202020204" pitchFamily="34" charset="0"/>
              </a:rPr>
              <a:t>3</a:t>
            </a:r>
            <a:r>
              <a:rPr lang="en-US" sz="4000" b="1" dirty="0">
                <a:solidFill>
                  <a:schemeClr val="bg1"/>
                </a:solidFill>
                <a:latin typeface="Arial" panose="020B0604020202020204" pitchFamily="34" charset="0"/>
                <a:cs typeface="Arial" panose="020B0604020202020204" pitchFamily="34" charset="0"/>
              </a:rPr>
              <a:t>, John T. Isaacs Ph.D.</a:t>
            </a:r>
            <a:r>
              <a:rPr lang="en-US" sz="4000" b="1" baseline="30000" dirty="0">
                <a:solidFill>
                  <a:schemeClr val="bg1"/>
                </a:solidFill>
                <a:latin typeface="Arial" panose="020B0604020202020204" pitchFamily="34" charset="0"/>
                <a:cs typeface="Arial" panose="020B0604020202020204" pitchFamily="34" charset="0"/>
              </a:rPr>
              <a:t>3</a:t>
            </a:r>
            <a:r>
              <a:rPr lang="en-US" sz="4000" b="1" dirty="0">
                <a:solidFill>
                  <a:schemeClr val="bg1"/>
                </a:solidFill>
                <a:latin typeface="Arial" panose="020B0604020202020204" pitchFamily="34" charset="0"/>
                <a:cs typeface="Arial" panose="020B0604020202020204" pitchFamily="34" charset="0"/>
              </a:rPr>
              <a:t>, David J. Einstein M.D.</a:t>
            </a:r>
            <a:r>
              <a:rPr lang="en-US" sz="4000" b="1" baseline="30000" dirty="0">
                <a:solidFill>
                  <a:schemeClr val="bg1"/>
                </a:solidFill>
                <a:latin typeface="Arial" panose="020B0604020202020204" pitchFamily="34" charset="0"/>
                <a:cs typeface="Arial" panose="020B0604020202020204" pitchFamily="34" charset="0"/>
              </a:rPr>
              <a:t>4</a:t>
            </a:r>
            <a:r>
              <a:rPr lang="en-US" sz="4000" b="1" dirty="0">
                <a:solidFill>
                  <a:schemeClr val="bg1"/>
                </a:solidFill>
                <a:latin typeface="Arial" panose="020B0604020202020204" pitchFamily="34" charset="0"/>
                <a:cs typeface="Arial" panose="020B0604020202020204" pitchFamily="34" charset="0"/>
              </a:rPr>
              <a:t>, Andreas </a:t>
            </a:r>
            <a:r>
              <a:rPr lang="en-US" sz="4000" b="1" dirty="0" err="1">
                <a:solidFill>
                  <a:schemeClr val="bg1"/>
                </a:solidFill>
                <a:latin typeface="Arial" panose="020B0604020202020204" pitchFamily="34" charset="0"/>
                <a:cs typeface="Arial" panose="020B0604020202020204" pitchFamily="34" charset="0"/>
              </a:rPr>
              <a:t>Varkaris</a:t>
            </a:r>
            <a:r>
              <a:rPr lang="en-US" sz="4000" b="1" dirty="0">
                <a:solidFill>
                  <a:schemeClr val="bg1"/>
                </a:solidFill>
                <a:latin typeface="Arial" panose="020B0604020202020204" pitchFamily="34" charset="0"/>
                <a:cs typeface="Arial" panose="020B0604020202020204" pitchFamily="34" charset="0"/>
              </a:rPr>
              <a:t> M.D. Ph.D.</a:t>
            </a:r>
            <a:r>
              <a:rPr lang="en-US" sz="4000" b="1" baseline="30000" dirty="0">
                <a:solidFill>
                  <a:schemeClr val="bg1"/>
                </a:solidFill>
                <a:latin typeface="Arial" panose="020B0604020202020204" pitchFamily="34" charset="0"/>
                <a:cs typeface="Arial" panose="020B0604020202020204" pitchFamily="34" charset="0"/>
              </a:rPr>
              <a:t>4</a:t>
            </a:r>
            <a:r>
              <a:rPr lang="en-US" sz="4000" b="1" dirty="0">
                <a:solidFill>
                  <a:schemeClr val="bg1"/>
                </a:solidFill>
                <a:latin typeface="Arial" panose="020B0604020202020204" pitchFamily="34" charset="0"/>
                <a:cs typeface="Arial" panose="020B0604020202020204" pitchFamily="34" charset="0"/>
              </a:rPr>
              <a:t>, Stephen P. Balk M.D. Ph.D.</a:t>
            </a:r>
            <a:r>
              <a:rPr lang="en-US" sz="4000" b="1" baseline="30000" dirty="0">
                <a:solidFill>
                  <a:schemeClr val="bg1"/>
                </a:solidFill>
                <a:latin typeface="Arial" panose="020B0604020202020204" pitchFamily="34" charset="0"/>
                <a:cs typeface="Arial" panose="020B0604020202020204" pitchFamily="34" charset="0"/>
              </a:rPr>
              <a:t>4</a:t>
            </a:r>
            <a:r>
              <a:rPr lang="en-US" sz="4000" b="1" dirty="0">
                <a:solidFill>
                  <a:schemeClr val="bg1"/>
                </a:solidFill>
                <a:latin typeface="Arial" panose="020B0604020202020204" pitchFamily="34" charset="0"/>
                <a:cs typeface="Arial" panose="020B0604020202020204" pitchFamily="34" charset="0"/>
              </a:rPr>
              <a:t>, Glenn J. </a:t>
            </a:r>
            <a:r>
              <a:rPr lang="en-US" sz="4000" b="1" dirty="0" err="1">
                <a:solidFill>
                  <a:schemeClr val="bg1"/>
                </a:solidFill>
                <a:latin typeface="Arial" panose="020B0604020202020204" pitchFamily="34" charset="0"/>
                <a:cs typeface="Arial" panose="020B0604020202020204" pitchFamily="34" charset="0"/>
              </a:rPr>
              <a:t>Bubley</a:t>
            </a:r>
            <a:r>
              <a:rPr lang="en-US" sz="4000" b="1" dirty="0">
                <a:solidFill>
                  <a:schemeClr val="bg1"/>
                </a:solidFill>
                <a:latin typeface="Arial" panose="020B0604020202020204" pitchFamily="34" charset="0"/>
                <a:cs typeface="Arial" panose="020B0604020202020204" pitchFamily="34" charset="0"/>
              </a:rPr>
              <a:t> M.D.</a:t>
            </a:r>
            <a:r>
              <a:rPr lang="en-US" sz="4000" b="1" baseline="30000" dirty="0">
                <a:solidFill>
                  <a:schemeClr val="bg1"/>
                </a:solidFill>
                <a:latin typeface="Arial" panose="020B0604020202020204" pitchFamily="34" charset="0"/>
                <a:cs typeface="Arial" panose="020B0604020202020204" pitchFamily="34" charset="0"/>
              </a:rPr>
              <a:t>4</a:t>
            </a:r>
            <a:r>
              <a:rPr lang="en-US" sz="4000" b="1" dirty="0">
                <a:solidFill>
                  <a:schemeClr val="bg1"/>
                </a:solidFill>
                <a:latin typeface="Arial" panose="020B0604020202020204" pitchFamily="34" charset="0"/>
                <a:cs typeface="Arial" panose="020B0604020202020204" pitchFamily="34" charset="0"/>
              </a:rPr>
              <a:t>, Mark G. Erlander Ph.D.</a:t>
            </a:r>
            <a:r>
              <a:rPr lang="en-US" sz="4000" b="1" baseline="30000" dirty="0">
                <a:solidFill>
                  <a:schemeClr val="bg1"/>
                </a:solidFill>
                <a:latin typeface="Arial" panose="020B0604020202020204" pitchFamily="34" charset="0"/>
                <a:cs typeface="Arial" panose="020B0604020202020204" pitchFamily="34" charset="0"/>
              </a:rPr>
              <a:t>2</a:t>
            </a:r>
            <a:r>
              <a:rPr lang="en-US" sz="4000" b="1" dirty="0">
                <a:solidFill>
                  <a:schemeClr val="bg1"/>
                </a:solidFill>
                <a:latin typeface="Arial" panose="020B0604020202020204" pitchFamily="34" charset="0"/>
                <a:cs typeface="Arial" panose="020B0604020202020204" pitchFamily="34" charset="0"/>
              </a:rPr>
              <a:t>, and Michael B. </a:t>
            </a:r>
            <a:r>
              <a:rPr lang="en-US" sz="4000" b="1" dirty="0" err="1">
                <a:solidFill>
                  <a:schemeClr val="bg1"/>
                </a:solidFill>
                <a:latin typeface="Arial" panose="020B0604020202020204" pitchFamily="34" charset="0"/>
                <a:cs typeface="Arial" panose="020B0604020202020204" pitchFamily="34" charset="0"/>
              </a:rPr>
              <a:t>Yaffe</a:t>
            </a:r>
            <a:r>
              <a:rPr lang="en-US" sz="4000" b="1" dirty="0">
                <a:solidFill>
                  <a:schemeClr val="bg1"/>
                </a:solidFill>
                <a:latin typeface="Arial" panose="020B0604020202020204" pitchFamily="34" charset="0"/>
                <a:cs typeface="Arial" panose="020B0604020202020204" pitchFamily="34" charset="0"/>
              </a:rPr>
              <a:t> M.D. Ph.D.</a:t>
            </a:r>
            <a:r>
              <a:rPr lang="en-US" sz="4000" b="1" baseline="30000" dirty="0">
                <a:solidFill>
                  <a:schemeClr val="bg1"/>
                </a:solidFill>
                <a:latin typeface="Arial" panose="020B0604020202020204" pitchFamily="34" charset="0"/>
                <a:cs typeface="Arial" panose="020B0604020202020204" pitchFamily="34" charset="0"/>
              </a:rPr>
              <a:t>1</a:t>
            </a:r>
          </a:p>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3200" b="1" baseline="30000" dirty="0">
                <a:solidFill>
                  <a:schemeClr val="bg1"/>
                </a:solidFill>
                <a:latin typeface="Arial" panose="020B0604020202020204" pitchFamily="34" charset="0"/>
                <a:cs typeface="Arial" panose="020B0604020202020204" pitchFamily="34" charset="0"/>
              </a:rPr>
              <a:t>1</a:t>
            </a:r>
            <a:r>
              <a:rPr lang="en-US" sz="3200" b="1" dirty="0">
                <a:solidFill>
                  <a:schemeClr val="bg1"/>
                </a:solidFill>
                <a:latin typeface="Arial" panose="020B0604020202020204" pitchFamily="34" charset="0"/>
                <a:cs typeface="Arial" panose="020B0604020202020204" pitchFamily="34" charset="0"/>
              </a:rPr>
              <a:t>Koch Institute for Integrative Cancer Research, MIT, Cambridge, MA. </a:t>
            </a:r>
            <a:r>
              <a:rPr lang="en-US" sz="3200" b="1" baseline="30000" dirty="0">
                <a:solidFill>
                  <a:schemeClr val="bg1"/>
                </a:solidFill>
                <a:latin typeface="Arial" panose="020B0604020202020204" pitchFamily="34" charset="0"/>
                <a:cs typeface="Arial" panose="020B0604020202020204" pitchFamily="34" charset="0"/>
              </a:rPr>
              <a:t>2</a:t>
            </a:r>
            <a:r>
              <a:rPr lang="en-US" sz="3200" b="1" dirty="0">
                <a:solidFill>
                  <a:schemeClr val="bg1"/>
                </a:solidFill>
                <a:latin typeface="Arial" panose="020B0604020202020204" pitchFamily="34" charset="0"/>
                <a:cs typeface="Arial" panose="020B0604020202020204" pitchFamily="34" charset="0"/>
              </a:rPr>
              <a:t>Research and Development, Cardiff Oncology, Inc., San Diego, CA. </a:t>
            </a:r>
            <a:r>
              <a:rPr lang="en-US" sz="3200" b="1" baseline="30000" dirty="0">
                <a:solidFill>
                  <a:schemeClr val="bg1"/>
                </a:solidFill>
                <a:latin typeface="Arial" panose="020B0604020202020204" pitchFamily="34" charset="0"/>
                <a:cs typeface="Arial" panose="020B0604020202020204" pitchFamily="34" charset="0"/>
              </a:rPr>
              <a:t>3</a:t>
            </a:r>
            <a:r>
              <a:rPr lang="en-US" sz="3200" b="1" dirty="0">
                <a:solidFill>
                  <a:schemeClr val="bg1"/>
                </a:solidFill>
                <a:latin typeface="Arial" panose="020B0604020202020204" pitchFamily="34" charset="0"/>
                <a:cs typeface="Arial" panose="020B0604020202020204" pitchFamily="34" charset="0"/>
              </a:rPr>
              <a:t>Johns Hopkins University School of Medicine, Baltimore, MD. </a:t>
            </a:r>
            <a:r>
              <a:rPr lang="en-US" sz="3200" b="1" baseline="30000" dirty="0">
                <a:solidFill>
                  <a:schemeClr val="bg1"/>
                </a:solidFill>
                <a:latin typeface="Arial" panose="020B0604020202020204" pitchFamily="34" charset="0"/>
                <a:cs typeface="Arial" panose="020B0604020202020204" pitchFamily="34" charset="0"/>
              </a:rPr>
              <a:t>4</a:t>
            </a:r>
            <a:r>
              <a:rPr lang="en-US" sz="3200" b="1" dirty="0">
                <a:solidFill>
                  <a:schemeClr val="bg1"/>
                </a:solidFill>
                <a:latin typeface="Arial" panose="020B0604020202020204" pitchFamily="34" charset="0"/>
                <a:cs typeface="Arial" panose="020B0604020202020204" pitchFamily="34" charset="0"/>
              </a:rPr>
              <a:t>Beth Israel Deaconess Medical Center, Boston, MA.</a:t>
            </a:r>
            <a:endParaRPr lang="en-US" sz="3200" dirty="0">
              <a:solidFill>
                <a:schemeClr val="bg1"/>
              </a:solidFill>
              <a:latin typeface="Arial" panose="020B0604020202020204" pitchFamily="34" charset="0"/>
              <a:cs typeface="Arial" panose="020B0604020202020204" pitchFamily="34" charset="0"/>
            </a:endParaRPr>
          </a:p>
          <a:p>
            <a:pPr algn="ctr"/>
            <a:endParaRPr lang="en-US" sz="1596" b="1" baseline="30000" dirty="0">
              <a:solidFill>
                <a:schemeClr val="bg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92CEC050-E52F-4B34-99A8-EFD68EEC02BD}"/>
              </a:ext>
            </a:extLst>
          </p:cNvPr>
          <p:cNvSpPr txBox="1"/>
          <p:nvPr/>
        </p:nvSpPr>
        <p:spPr>
          <a:xfrm>
            <a:off x="14" y="208724"/>
            <a:ext cx="51215668" cy="2733056"/>
          </a:xfrm>
          <a:prstGeom prst="rect">
            <a:avLst/>
          </a:prstGeom>
          <a:noFill/>
        </p:spPr>
        <p:txBody>
          <a:bodyPr wrap="square" rtlCol="0">
            <a:spAutoFit/>
          </a:bodyPr>
          <a:lstStyle/>
          <a:p>
            <a:pPr algn="ctr">
              <a:lnSpc>
                <a:spcPct val="70000"/>
              </a:lnSpc>
            </a:pPr>
            <a:r>
              <a:rPr lang="en-US" sz="8000" b="1" dirty="0">
                <a:solidFill>
                  <a:schemeClr val="bg1"/>
                </a:solidFill>
              </a:rPr>
              <a:t>The Selective Polo-like Kinase (Plk1) Inhibitor Onvansertib and the Antiandrogen Abiraterone Synergistically Kill Cancer Cells Through Disruption of Mitosis Independently</a:t>
            </a:r>
          </a:p>
          <a:p>
            <a:pPr algn="ctr">
              <a:lnSpc>
                <a:spcPct val="70000"/>
              </a:lnSpc>
            </a:pPr>
            <a:r>
              <a:rPr lang="en-US" sz="8000" b="1" dirty="0">
                <a:solidFill>
                  <a:schemeClr val="bg1"/>
                </a:solidFill>
              </a:rPr>
              <a:t> of Androgen Receptor Signaling</a:t>
            </a:r>
            <a:endParaRPr lang="en-US" sz="8000" dirty="0">
              <a:solidFill>
                <a:schemeClr val="bg1"/>
              </a:solidFill>
            </a:endParaRPr>
          </a:p>
        </p:txBody>
      </p:sp>
      <p:sp>
        <p:nvSpPr>
          <p:cNvPr id="40" name="Rectangle 39">
            <a:extLst>
              <a:ext uri="{FF2B5EF4-FFF2-40B4-BE49-F238E27FC236}">
                <a16:creationId xmlns:a16="http://schemas.microsoft.com/office/drawing/2014/main" id="{C87034FE-FFA1-46A8-B4C6-282BC778BFC3}"/>
              </a:ext>
            </a:extLst>
          </p:cNvPr>
          <p:cNvSpPr/>
          <p:nvPr/>
        </p:nvSpPr>
        <p:spPr>
          <a:xfrm>
            <a:off x="33536370" y="6629020"/>
            <a:ext cx="17226152" cy="9741570"/>
          </a:xfrm>
          <a:prstGeom prst="rect">
            <a:avLst/>
          </a:prstGeom>
          <a:solidFill>
            <a:schemeClr val="bg1"/>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95" b="1" dirty="0">
              <a:solidFill>
                <a:schemeClr val="bg1"/>
              </a:solidFill>
              <a:latin typeface="+mj-lt"/>
              <a:cs typeface="Arial" panose="020B0604020202020204" pitchFamily="34" charset="0"/>
            </a:endParaRPr>
          </a:p>
        </p:txBody>
      </p:sp>
      <p:sp>
        <p:nvSpPr>
          <p:cNvPr id="41" name="Rectangle 40">
            <a:extLst>
              <a:ext uri="{FF2B5EF4-FFF2-40B4-BE49-F238E27FC236}">
                <a16:creationId xmlns:a16="http://schemas.microsoft.com/office/drawing/2014/main" id="{E6B79DC5-D578-421F-BF03-89BE31EC3382}"/>
              </a:ext>
            </a:extLst>
          </p:cNvPr>
          <p:cNvSpPr/>
          <p:nvPr/>
        </p:nvSpPr>
        <p:spPr>
          <a:xfrm>
            <a:off x="33536370" y="5612726"/>
            <a:ext cx="17226152" cy="1373260"/>
          </a:xfrm>
          <a:prstGeom prst="rect">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5395" b="1" dirty="0"/>
              <a:t>Abiraterone Impairs Spindle Assembly Sensitizing Cancer Cells to PLK1i</a:t>
            </a:r>
            <a:endParaRPr lang="en-US" sz="5395" dirty="0"/>
          </a:p>
        </p:txBody>
      </p:sp>
      <p:grpSp>
        <p:nvGrpSpPr>
          <p:cNvPr id="69" name="Group 68">
            <a:extLst>
              <a:ext uri="{FF2B5EF4-FFF2-40B4-BE49-F238E27FC236}">
                <a16:creationId xmlns:a16="http://schemas.microsoft.com/office/drawing/2014/main" id="{FBE110E8-D88E-4472-B44D-B25F74103392}"/>
              </a:ext>
            </a:extLst>
          </p:cNvPr>
          <p:cNvGrpSpPr/>
          <p:nvPr/>
        </p:nvGrpSpPr>
        <p:grpSpPr>
          <a:xfrm>
            <a:off x="1120140" y="1363429"/>
            <a:ext cx="4803732" cy="3689034"/>
            <a:chOff x="1600199" y="2748987"/>
            <a:chExt cx="4983481" cy="3827073"/>
          </a:xfrm>
        </p:grpSpPr>
        <p:sp>
          <p:nvSpPr>
            <p:cNvPr id="60" name="Rectangle: Rounded Corners 59">
              <a:extLst>
                <a:ext uri="{FF2B5EF4-FFF2-40B4-BE49-F238E27FC236}">
                  <a16:creationId xmlns:a16="http://schemas.microsoft.com/office/drawing/2014/main" id="{A053A43B-CC67-4CE7-86DC-B925F6BD9D21}"/>
                </a:ext>
              </a:extLst>
            </p:cNvPr>
            <p:cNvSpPr/>
            <p:nvPr/>
          </p:nvSpPr>
          <p:spPr>
            <a:xfrm>
              <a:off x="1600199" y="2748987"/>
              <a:ext cx="4983481" cy="38270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aphicFrame>
          <p:nvGraphicFramePr>
            <p:cNvPr id="59" name="Object 58">
              <a:extLst>
                <a:ext uri="{FF2B5EF4-FFF2-40B4-BE49-F238E27FC236}">
                  <a16:creationId xmlns:a16="http://schemas.microsoft.com/office/drawing/2014/main" id="{A6A51946-0EAC-4C61-A702-C580E67A7F13}"/>
                </a:ext>
              </a:extLst>
            </p:cNvPr>
            <p:cNvGraphicFramePr>
              <a:graphicFrameLocks noChangeAspect="1"/>
            </p:cNvGraphicFramePr>
            <p:nvPr>
              <p:extLst>
                <p:ext uri="{D42A27DB-BD31-4B8C-83A1-F6EECF244321}">
                  <p14:modId xmlns:p14="http://schemas.microsoft.com/office/powerpoint/2010/main" val="3796895915"/>
                </p:ext>
              </p:extLst>
            </p:nvPr>
          </p:nvGraphicFramePr>
          <p:xfrm>
            <a:off x="1817688" y="3036888"/>
            <a:ext cx="4522787" cy="3370262"/>
          </p:xfrm>
          <a:graphic>
            <a:graphicData uri="http://schemas.openxmlformats.org/presentationml/2006/ole">
              <mc:AlternateContent xmlns:mc="http://schemas.openxmlformats.org/markup-compatibility/2006">
                <mc:Choice xmlns:v="urn:schemas-microsoft-com:vml" Requires="v">
                  <p:oleObj r:id="rId4" imgW="4523040" imgH="3371040" progId="">
                    <p:embed/>
                  </p:oleObj>
                </mc:Choice>
                <mc:Fallback>
                  <p:oleObj r:id="rId4" imgW="4523040" imgH="3371040" progId="">
                    <p:embed/>
                    <p:pic>
                      <p:nvPicPr>
                        <p:cNvPr id="0" name=""/>
                        <p:cNvPicPr/>
                        <p:nvPr/>
                      </p:nvPicPr>
                      <p:blipFill>
                        <a:blip r:embed="rId5"/>
                        <a:stretch>
                          <a:fillRect/>
                        </a:stretch>
                      </p:blipFill>
                      <p:spPr>
                        <a:xfrm>
                          <a:off x="1817688" y="3036888"/>
                          <a:ext cx="4522787" cy="3370262"/>
                        </a:xfrm>
                        <a:prstGeom prst="rect">
                          <a:avLst/>
                        </a:prstGeom>
                      </p:spPr>
                    </p:pic>
                  </p:oleObj>
                </mc:Fallback>
              </mc:AlternateContent>
            </a:graphicData>
          </a:graphic>
        </p:graphicFrame>
      </p:grpSp>
      <p:sp>
        <p:nvSpPr>
          <p:cNvPr id="63" name="TextBox 62">
            <a:extLst>
              <a:ext uri="{FF2B5EF4-FFF2-40B4-BE49-F238E27FC236}">
                <a16:creationId xmlns:a16="http://schemas.microsoft.com/office/drawing/2014/main" id="{4E9A4EFB-D655-4885-A481-3AD4B99328CD}"/>
              </a:ext>
            </a:extLst>
          </p:cNvPr>
          <p:cNvSpPr txBox="1"/>
          <p:nvPr/>
        </p:nvSpPr>
        <p:spPr>
          <a:xfrm>
            <a:off x="44196701" y="4227990"/>
            <a:ext cx="6914072" cy="1323311"/>
          </a:xfrm>
          <a:prstGeom prst="rect">
            <a:avLst/>
          </a:prstGeom>
          <a:noFill/>
        </p:spPr>
        <p:txBody>
          <a:bodyPr wrap="none" rtlCol="0">
            <a:spAutoFit/>
          </a:bodyPr>
          <a:lstStyle/>
          <a:p>
            <a:r>
              <a:rPr lang="en-US" sz="7999" b="1" dirty="0">
                <a:solidFill>
                  <a:schemeClr val="bg1"/>
                </a:solidFill>
                <a:latin typeface="Arial" panose="020B0604020202020204" pitchFamily="34" charset="0"/>
                <a:cs typeface="Arial" panose="020B0604020202020204" pitchFamily="34" charset="0"/>
              </a:rPr>
              <a:t>Abstract# 973</a:t>
            </a:r>
          </a:p>
        </p:txBody>
      </p:sp>
      <p:grpSp>
        <p:nvGrpSpPr>
          <p:cNvPr id="71" name="Group 70">
            <a:extLst>
              <a:ext uri="{FF2B5EF4-FFF2-40B4-BE49-F238E27FC236}">
                <a16:creationId xmlns:a16="http://schemas.microsoft.com/office/drawing/2014/main" id="{228B484E-FEA0-4E69-9672-78FD0E218ADF}"/>
              </a:ext>
            </a:extLst>
          </p:cNvPr>
          <p:cNvGrpSpPr/>
          <p:nvPr/>
        </p:nvGrpSpPr>
        <p:grpSpPr>
          <a:xfrm>
            <a:off x="43020488" y="1309138"/>
            <a:ext cx="7381276" cy="3035052"/>
            <a:chOff x="42814754" y="2511746"/>
            <a:chExt cx="7506183" cy="3086414"/>
          </a:xfrm>
        </p:grpSpPr>
        <p:sp>
          <p:nvSpPr>
            <p:cNvPr id="64" name="Rectangle: Rounded Corners 63">
              <a:extLst>
                <a:ext uri="{FF2B5EF4-FFF2-40B4-BE49-F238E27FC236}">
                  <a16:creationId xmlns:a16="http://schemas.microsoft.com/office/drawing/2014/main" id="{2B8A0282-0843-4B52-8424-A2F141CAD337}"/>
                </a:ext>
              </a:extLst>
            </p:cNvPr>
            <p:cNvSpPr/>
            <p:nvPr/>
          </p:nvSpPr>
          <p:spPr>
            <a:xfrm>
              <a:off x="42814754" y="2511746"/>
              <a:ext cx="7506183" cy="30864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aphicFrame>
          <p:nvGraphicFramePr>
            <p:cNvPr id="68" name="Object 67">
              <a:extLst>
                <a:ext uri="{FF2B5EF4-FFF2-40B4-BE49-F238E27FC236}">
                  <a16:creationId xmlns:a16="http://schemas.microsoft.com/office/drawing/2014/main" id="{9C0ED8C5-D384-40E5-891B-C7DE9F4531B4}"/>
                </a:ext>
              </a:extLst>
            </p:cNvPr>
            <p:cNvGraphicFramePr>
              <a:graphicFrameLocks noChangeAspect="1"/>
            </p:cNvGraphicFramePr>
            <p:nvPr>
              <p:extLst>
                <p:ext uri="{D42A27DB-BD31-4B8C-83A1-F6EECF244321}">
                  <p14:modId xmlns:p14="http://schemas.microsoft.com/office/powerpoint/2010/main" val="303160198"/>
                </p:ext>
              </p:extLst>
            </p:nvPr>
          </p:nvGraphicFramePr>
          <p:xfrm>
            <a:off x="43125197" y="2612244"/>
            <a:ext cx="6927850" cy="2820403"/>
          </p:xfrm>
          <a:graphic>
            <a:graphicData uri="http://schemas.openxmlformats.org/presentationml/2006/ole">
              <mc:AlternateContent xmlns:mc="http://schemas.openxmlformats.org/markup-compatibility/2006">
                <mc:Choice xmlns:v="urn:schemas-microsoft-com:vml" Requires="v">
                  <p:oleObj r:id="rId6" imgW="4955760" imgH="2017440" progId="">
                    <p:embed/>
                  </p:oleObj>
                </mc:Choice>
                <mc:Fallback>
                  <p:oleObj r:id="rId6" imgW="4955760" imgH="2017440" progId="">
                    <p:embed/>
                    <p:pic>
                      <p:nvPicPr>
                        <p:cNvPr id="0" name=""/>
                        <p:cNvPicPr/>
                        <p:nvPr/>
                      </p:nvPicPr>
                      <p:blipFill>
                        <a:blip r:embed="rId7"/>
                        <a:stretch>
                          <a:fillRect/>
                        </a:stretch>
                      </p:blipFill>
                      <p:spPr>
                        <a:xfrm>
                          <a:off x="43125197" y="2612244"/>
                          <a:ext cx="6927850" cy="2820403"/>
                        </a:xfrm>
                        <a:prstGeom prst="rect">
                          <a:avLst/>
                        </a:prstGeom>
                      </p:spPr>
                    </p:pic>
                  </p:oleObj>
                </mc:Fallback>
              </mc:AlternateContent>
            </a:graphicData>
          </a:graphic>
        </p:graphicFrame>
      </p:grpSp>
      <p:sp>
        <p:nvSpPr>
          <p:cNvPr id="12" name="Rectangle 11">
            <a:extLst>
              <a:ext uri="{FF2B5EF4-FFF2-40B4-BE49-F238E27FC236}">
                <a16:creationId xmlns:a16="http://schemas.microsoft.com/office/drawing/2014/main" id="{7DA7B764-AB4E-40F5-96A4-4678EAD43F4D}"/>
              </a:ext>
            </a:extLst>
          </p:cNvPr>
          <p:cNvSpPr/>
          <p:nvPr/>
        </p:nvSpPr>
        <p:spPr>
          <a:xfrm>
            <a:off x="423552" y="6629019"/>
            <a:ext cx="17254657" cy="7219298"/>
          </a:xfrm>
          <a:prstGeom prst="rect">
            <a:avLst/>
          </a:prstGeom>
          <a:solidFill>
            <a:schemeClr val="bg1"/>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en-US" sz="3201" b="1" dirty="0">
              <a:solidFill>
                <a:schemeClr val="tx1"/>
              </a:solidFill>
              <a:cs typeface="Arial" panose="020B0604020202020204" pitchFamily="34" charset="0"/>
            </a:endParaRPr>
          </a:p>
          <a:p>
            <a:pPr algn="just"/>
            <a:endParaRPr lang="en-US" sz="3201" b="1" dirty="0">
              <a:solidFill>
                <a:schemeClr val="tx1"/>
              </a:solidFill>
              <a:latin typeface="+mj-lt"/>
              <a:cs typeface="Arial" panose="020B0604020202020204" pitchFamily="34" charset="0"/>
            </a:endParaRPr>
          </a:p>
        </p:txBody>
      </p:sp>
      <p:sp>
        <p:nvSpPr>
          <p:cNvPr id="13" name="Rectangle 12">
            <a:extLst>
              <a:ext uri="{FF2B5EF4-FFF2-40B4-BE49-F238E27FC236}">
                <a16:creationId xmlns:a16="http://schemas.microsoft.com/office/drawing/2014/main" id="{3EFD917B-2DD5-4B50-B6FD-E928F36853B9}"/>
              </a:ext>
            </a:extLst>
          </p:cNvPr>
          <p:cNvSpPr/>
          <p:nvPr/>
        </p:nvSpPr>
        <p:spPr>
          <a:xfrm>
            <a:off x="423552" y="5612726"/>
            <a:ext cx="17254657" cy="1016316"/>
          </a:xfrm>
          <a:prstGeom prst="rect">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95" b="1" dirty="0">
                <a:solidFill>
                  <a:schemeClr val="bg1"/>
                </a:solidFill>
                <a:cs typeface="Arial" panose="020B0604020202020204" pitchFamily="34" charset="0"/>
              </a:rPr>
              <a:t>Anti-Androgen Therapy in Prostate Cancer</a:t>
            </a:r>
          </a:p>
        </p:txBody>
      </p:sp>
      <p:sp>
        <p:nvSpPr>
          <p:cNvPr id="15" name="TextBox 14">
            <a:extLst>
              <a:ext uri="{FF2B5EF4-FFF2-40B4-BE49-F238E27FC236}">
                <a16:creationId xmlns:a16="http://schemas.microsoft.com/office/drawing/2014/main" id="{C10CFC8F-F378-4BEC-98B7-EF37B1A67D94}"/>
              </a:ext>
            </a:extLst>
          </p:cNvPr>
          <p:cNvSpPr txBox="1"/>
          <p:nvPr/>
        </p:nvSpPr>
        <p:spPr>
          <a:xfrm>
            <a:off x="637831" y="9283569"/>
            <a:ext cx="45715" cy="369460"/>
          </a:xfrm>
          <a:prstGeom prst="rect">
            <a:avLst/>
          </a:prstGeom>
          <a:noFill/>
        </p:spPr>
        <p:txBody>
          <a:bodyPr wrap="square" rtlCol="0">
            <a:spAutoFit/>
          </a:bodyPr>
          <a:lstStyle/>
          <a:p>
            <a:endParaRPr lang="en-US" sz="1801" dirty="0"/>
          </a:p>
        </p:txBody>
      </p:sp>
      <p:sp>
        <p:nvSpPr>
          <p:cNvPr id="38" name="TextBox 37">
            <a:extLst>
              <a:ext uri="{FF2B5EF4-FFF2-40B4-BE49-F238E27FC236}">
                <a16:creationId xmlns:a16="http://schemas.microsoft.com/office/drawing/2014/main" id="{53C7790C-069B-430F-B93B-2B0F69BB42D7}"/>
              </a:ext>
            </a:extLst>
          </p:cNvPr>
          <p:cNvSpPr txBox="1"/>
          <p:nvPr/>
        </p:nvSpPr>
        <p:spPr>
          <a:xfrm>
            <a:off x="14783244" y="10672412"/>
            <a:ext cx="45715" cy="369460"/>
          </a:xfrm>
          <a:prstGeom prst="rect">
            <a:avLst/>
          </a:prstGeom>
          <a:noFill/>
        </p:spPr>
        <p:txBody>
          <a:bodyPr wrap="square" rtlCol="0">
            <a:spAutoFit/>
          </a:bodyPr>
          <a:lstStyle/>
          <a:p>
            <a:endParaRPr lang="en-US" sz="1801" dirty="0"/>
          </a:p>
        </p:txBody>
      </p:sp>
      <p:graphicFrame>
        <p:nvGraphicFramePr>
          <p:cNvPr id="2" name="Object 1">
            <a:extLst>
              <a:ext uri="{FF2B5EF4-FFF2-40B4-BE49-F238E27FC236}">
                <a16:creationId xmlns:a16="http://schemas.microsoft.com/office/drawing/2014/main" id="{4F8D127A-0C55-4D84-9C29-D3A231CC0928}"/>
              </a:ext>
            </a:extLst>
          </p:cNvPr>
          <p:cNvGraphicFramePr>
            <a:graphicFrameLocks noChangeAspect="1"/>
          </p:cNvGraphicFramePr>
          <p:nvPr>
            <p:extLst>
              <p:ext uri="{D42A27DB-BD31-4B8C-83A1-F6EECF244321}">
                <p14:modId xmlns:p14="http://schemas.microsoft.com/office/powerpoint/2010/main" val="3056344324"/>
              </p:ext>
            </p:extLst>
          </p:nvPr>
        </p:nvGraphicFramePr>
        <p:xfrm>
          <a:off x="13061111" y="7365149"/>
          <a:ext cx="4426361" cy="6011927"/>
        </p:xfrm>
        <a:graphic>
          <a:graphicData uri="http://schemas.openxmlformats.org/presentationml/2006/ole">
            <mc:AlternateContent xmlns:mc="http://schemas.openxmlformats.org/markup-compatibility/2006">
              <mc:Choice xmlns:v="urn:schemas-microsoft-com:vml" Requires="v">
                <p:oleObj r:id="rId8" imgW="2340720" imgH="3178800" progId="">
                  <p:embed/>
                </p:oleObj>
              </mc:Choice>
              <mc:Fallback>
                <p:oleObj r:id="rId8" imgW="2340720" imgH="3178800" progId="">
                  <p:embed/>
                  <p:pic>
                    <p:nvPicPr>
                      <p:cNvPr id="0" name=""/>
                      <p:cNvPicPr/>
                      <p:nvPr/>
                    </p:nvPicPr>
                    <p:blipFill>
                      <a:blip r:embed="rId9"/>
                      <a:stretch>
                        <a:fillRect/>
                      </a:stretch>
                    </p:blipFill>
                    <p:spPr>
                      <a:xfrm>
                        <a:off x="13061111" y="7365149"/>
                        <a:ext cx="4426361" cy="6011927"/>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1E64ED5B-315B-47C2-8648-C7C6A4C53FAE}"/>
              </a:ext>
            </a:extLst>
          </p:cNvPr>
          <p:cNvGraphicFramePr>
            <a:graphicFrameLocks noChangeAspect="1"/>
          </p:cNvGraphicFramePr>
          <p:nvPr>
            <p:extLst>
              <p:ext uri="{D42A27DB-BD31-4B8C-83A1-F6EECF244321}">
                <p14:modId xmlns:p14="http://schemas.microsoft.com/office/powerpoint/2010/main" val="829717923"/>
              </p:ext>
            </p:extLst>
          </p:nvPr>
        </p:nvGraphicFramePr>
        <p:xfrm>
          <a:off x="8341599" y="7532879"/>
          <a:ext cx="4457990" cy="5233014"/>
        </p:xfrm>
        <a:graphic>
          <a:graphicData uri="http://schemas.openxmlformats.org/presentationml/2006/ole">
            <mc:AlternateContent xmlns:mc="http://schemas.openxmlformats.org/markup-compatibility/2006">
              <mc:Choice xmlns:v="urn:schemas-microsoft-com:vml" Requires="v">
                <p:oleObj r:id="rId10" imgW="2209680" imgH="2593800" progId="">
                  <p:embed/>
                </p:oleObj>
              </mc:Choice>
              <mc:Fallback>
                <p:oleObj r:id="rId10" imgW="2209680" imgH="2593800" progId="">
                  <p:embed/>
                  <p:pic>
                    <p:nvPicPr>
                      <p:cNvPr id="0" name=""/>
                      <p:cNvPicPr/>
                      <p:nvPr/>
                    </p:nvPicPr>
                    <p:blipFill>
                      <a:blip r:embed="rId11"/>
                      <a:stretch>
                        <a:fillRect/>
                      </a:stretch>
                    </p:blipFill>
                    <p:spPr>
                      <a:xfrm>
                        <a:off x="8341599" y="7532879"/>
                        <a:ext cx="4457990" cy="5233014"/>
                      </a:xfrm>
                      <a:prstGeom prst="rect">
                        <a:avLst/>
                      </a:prstGeom>
                    </p:spPr>
                  </p:pic>
                </p:oleObj>
              </mc:Fallback>
            </mc:AlternateContent>
          </a:graphicData>
        </a:graphic>
      </p:graphicFrame>
      <p:sp>
        <p:nvSpPr>
          <p:cNvPr id="57" name="TextBox 56">
            <a:extLst>
              <a:ext uri="{FF2B5EF4-FFF2-40B4-BE49-F238E27FC236}">
                <a16:creationId xmlns:a16="http://schemas.microsoft.com/office/drawing/2014/main" id="{88A2D213-3A2F-46CC-BB84-806A5952E460}"/>
              </a:ext>
            </a:extLst>
          </p:cNvPr>
          <p:cNvSpPr txBox="1"/>
          <p:nvPr/>
        </p:nvSpPr>
        <p:spPr>
          <a:xfrm>
            <a:off x="476261" y="6723286"/>
            <a:ext cx="7832828" cy="6555641"/>
          </a:xfrm>
          <a:prstGeom prst="rect">
            <a:avLst/>
          </a:prstGeom>
          <a:noFill/>
        </p:spPr>
        <p:txBody>
          <a:bodyPr wrap="square" rtlCol="0">
            <a:spAutoFit/>
          </a:bodyPr>
          <a:lstStyle/>
          <a:p>
            <a:r>
              <a:rPr lang="en-US" sz="2800" dirty="0"/>
              <a:t>	Prostate cancer, the second leading cause of cancer-related death amongst men in the United States, is driven by the Androgen Receptor (AR) a member of the nuclear receptor superfamily. Therapeutic castration is effective at slowing down progression of this disease, however, for many patients the cancer recurs as castrate-resistant prostate cancer (CRPC).</a:t>
            </a:r>
          </a:p>
          <a:p>
            <a:r>
              <a:rPr lang="en-US" sz="2800" dirty="0"/>
              <a:t>	Abiraterone acetate, a current standard of care for CRPC, inhibits residual testosterone synthesis in adrenal glands and in the tumor cells themselves.  It also inhibits the AR pathway by directly antagonizing AR (similarly to the antiandrogen Enzalutamide)</a:t>
            </a:r>
            <a:r>
              <a:rPr lang="en-US" sz="2800" baseline="30000" dirty="0"/>
              <a:t> 1</a:t>
            </a:r>
            <a:r>
              <a:rPr lang="en-US" sz="2800" dirty="0"/>
              <a:t>.  </a:t>
            </a:r>
          </a:p>
          <a:p>
            <a:r>
              <a:rPr lang="en-US" sz="2800" dirty="0">
                <a:cs typeface="Arial" panose="020B0604020202020204" pitchFamily="34" charset="0"/>
              </a:rPr>
              <a:t>	Unfortunately, over time (~9-15 months) CRPC develops resistance to antiandrogen therapy.</a:t>
            </a:r>
            <a:endParaRPr lang="en-US" sz="2800" dirty="0"/>
          </a:p>
        </p:txBody>
      </p:sp>
      <p:sp>
        <p:nvSpPr>
          <p:cNvPr id="78" name="Rectangle 77">
            <a:extLst>
              <a:ext uri="{FF2B5EF4-FFF2-40B4-BE49-F238E27FC236}">
                <a16:creationId xmlns:a16="http://schemas.microsoft.com/office/drawing/2014/main" id="{9C41D57A-8D09-4CFD-96B9-1AB3AF618630}"/>
              </a:ext>
            </a:extLst>
          </p:cNvPr>
          <p:cNvSpPr/>
          <p:nvPr/>
        </p:nvSpPr>
        <p:spPr>
          <a:xfrm>
            <a:off x="443878" y="13985094"/>
            <a:ext cx="17175919" cy="1016316"/>
          </a:xfrm>
          <a:prstGeom prst="rect">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01" b="1" dirty="0"/>
              <a:t>AR-Independent Synergy between Abiraterone and PLK1i</a:t>
            </a:r>
          </a:p>
        </p:txBody>
      </p:sp>
      <p:sp>
        <p:nvSpPr>
          <p:cNvPr id="79" name="TextBox 78">
            <a:extLst>
              <a:ext uri="{FF2B5EF4-FFF2-40B4-BE49-F238E27FC236}">
                <a16:creationId xmlns:a16="http://schemas.microsoft.com/office/drawing/2014/main" id="{FAE61896-7D80-4F3A-BB56-F5DF6755527A}"/>
              </a:ext>
            </a:extLst>
          </p:cNvPr>
          <p:cNvSpPr txBox="1"/>
          <p:nvPr/>
        </p:nvSpPr>
        <p:spPr>
          <a:xfrm>
            <a:off x="611857" y="17655946"/>
            <a:ext cx="45715" cy="369460"/>
          </a:xfrm>
          <a:prstGeom prst="rect">
            <a:avLst/>
          </a:prstGeom>
          <a:noFill/>
        </p:spPr>
        <p:txBody>
          <a:bodyPr wrap="square" rtlCol="0">
            <a:spAutoFit/>
          </a:bodyPr>
          <a:lstStyle/>
          <a:p>
            <a:endParaRPr lang="en-US" sz="1801" dirty="0"/>
          </a:p>
        </p:txBody>
      </p:sp>
      <p:sp>
        <p:nvSpPr>
          <p:cNvPr id="80" name="TextBox 79">
            <a:extLst>
              <a:ext uri="{FF2B5EF4-FFF2-40B4-BE49-F238E27FC236}">
                <a16:creationId xmlns:a16="http://schemas.microsoft.com/office/drawing/2014/main" id="{0DC8FF95-844A-42BF-98AA-05939A6D8442}"/>
              </a:ext>
            </a:extLst>
          </p:cNvPr>
          <p:cNvSpPr txBox="1"/>
          <p:nvPr/>
        </p:nvSpPr>
        <p:spPr>
          <a:xfrm>
            <a:off x="22702316" y="9793178"/>
            <a:ext cx="45715" cy="369460"/>
          </a:xfrm>
          <a:prstGeom prst="rect">
            <a:avLst/>
          </a:prstGeom>
          <a:noFill/>
        </p:spPr>
        <p:txBody>
          <a:bodyPr wrap="square" rtlCol="0">
            <a:spAutoFit/>
          </a:bodyPr>
          <a:lstStyle/>
          <a:p>
            <a:endParaRPr lang="en-US" sz="1801" dirty="0"/>
          </a:p>
        </p:txBody>
      </p:sp>
      <p:graphicFrame>
        <p:nvGraphicFramePr>
          <p:cNvPr id="62" name="Object 61">
            <a:extLst>
              <a:ext uri="{FF2B5EF4-FFF2-40B4-BE49-F238E27FC236}">
                <a16:creationId xmlns:a16="http://schemas.microsoft.com/office/drawing/2014/main" id="{0379E5FB-8663-4A48-8B84-E4CD38AE02F6}"/>
              </a:ext>
            </a:extLst>
          </p:cNvPr>
          <p:cNvGraphicFramePr>
            <a:graphicFrameLocks noChangeAspect="1"/>
          </p:cNvGraphicFramePr>
          <p:nvPr>
            <p:extLst>
              <p:ext uri="{D42A27DB-BD31-4B8C-83A1-F6EECF244321}">
                <p14:modId xmlns:p14="http://schemas.microsoft.com/office/powerpoint/2010/main" val="835985892"/>
              </p:ext>
            </p:extLst>
          </p:nvPr>
        </p:nvGraphicFramePr>
        <p:xfrm>
          <a:off x="492223" y="15342683"/>
          <a:ext cx="8076208" cy="2790863"/>
        </p:xfrm>
        <a:graphic>
          <a:graphicData uri="http://schemas.openxmlformats.org/presentationml/2006/ole">
            <mc:AlternateContent xmlns:mc="http://schemas.openxmlformats.org/markup-compatibility/2006">
              <mc:Choice xmlns:v="urn:schemas-microsoft-com:vml" Requires="v">
                <p:oleObj r:id="rId12" imgW="3634560" imgH="1254960" progId="">
                  <p:embed/>
                </p:oleObj>
              </mc:Choice>
              <mc:Fallback>
                <p:oleObj r:id="rId12" imgW="3634560" imgH="1254960" progId="">
                  <p:embed/>
                  <p:pic>
                    <p:nvPicPr>
                      <p:cNvPr id="0" name=""/>
                      <p:cNvPicPr/>
                      <p:nvPr/>
                    </p:nvPicPr>
                    <p:blipFill>
                      <a:blip r:embed="rId13"/>
                      <a:stretch>
                        <a:fillRect/>
                      </a:stretch>
                    </p:blipFill>
                    <p:spPr>
                      <a:xfrm>
                        <a:off x="492223" y="15342683"/>
                        <a:ext cx="8076208" cy="2790863"/>
                      </a:xfrm>
                      <a:prstGeom prst="rect">
                        <a:avLst/>
                      </a:prstGeom>
                    </p:spPr>
                  </p:pic>
                </p:oleObj>
              </mc:Fallback>
            </mc:AlternateContent>
          </a:graphicData>
        </a:graphic>
      </p:graphicFrame>
      <p:graphicFrame>
        <p:nvGraphicFramePr>
          <p:cNvPr id="65" name="Object 64">
            <a:extLst>
              <a:ext uri="{FF2B5EF4-FFF2-40B4-BE49-F238E27FC236}">
                <a16:creationId xmlns:a16="http://schemas.microsoft.com/office/drawing/2014/main" id="{F4C54FD4-049E-4B7B-93F1-810ACB2F0DD6}"/>
              </a:ext>
            </a:extLst>
          </p:cNvPr>
          <p:cNvGraphicFramePr>
            <a:graphicFrameLocks noChangeAspect="1"/>
          </p:cNvGraphicFramePr>
          <p:nvPr>
            <p:extLst>
              <p:ext uri="{D42A27DB-BD31-4B8C-83A1-F6EECF244321}">
                <p14:modId xmlns:p14="http://schemas.microsoft.com/office/powerpoint/2010/main" val="4055372225"/>
              </p:ext>
            </p:extLst>
          </p:nvPr>
        </p:nvGraphicFramePr>
        <p:xfrm>
          <a:off x="562788" y="18392088"/>
          <a:ext cx="7935079" cy="3115457"/>
        </p:xfrm>
        <a:graphic>
          <a:graphicData uri="http://schemas.openxmlformats.org/presentationml/2006/ole">
            <mc:AlternateContent xmlns:mc="http://schemas.openxmlformats.org/markup-compatibility/2006">
              <mc:Choice xmlns:v="urn:schemas-microsoft-com:vml" Requires="v">
                <p:oleObj r:id="rId14" imgW="3570480" imgH="1401120" progId="">
                  <p:embed/>
                </p:oleObj>
              </mc:Choice>
              <mc:Fallback>
                <p:oleObj r:id="rId14" imgW="3570480" imgH="1401120" progId="">
                  <p:embed/>
                  <p:pic>
                    <p:nvPicPr>
                      <p:cNvPr id="0" name=""/>
                      <p:cNvPicPr/>
                      <p:nvPr/>
                    </p:nvPicPr>
                    <p:blipFill>
                      <a:blip r:embed="rId15"/>
                      <a:stretch>
                        <a:fillRect/>
                      </a:stretch>
                    </p:blipFill>
                    <p:spPr>
                      <a:xfrm>
                        <a:off x="562788" y="18392088"/>
                        <a:ext cx="7935079" cy="3115457"/>
                      </a:xfrm>
                      <a:prstGeom prst="rect">
                        <a:avLst/>
                      </a:prstGeom>
                    </p:spPr>
                  </p:pic>
                </p:oleObj>
              </mc:Fallback>
            </mc:AlternateContent>
          </a:graphicData>
        </a:graphic>
      </p:graphicFrame>
      <p:sp>
        <p:nvSpPr>
          <p:cNvPr id="95" name="TextBox 94">
            <a:extLst>
              <a:ext uri="{FF2B5EF4-FFF2-40B4-BE49-F238E27FC236}">
                <a16:creationId xmlns:a16="http://schemas.microsoft.com/office/drawing/2014/main" id="{ED791227-2798-434C-A5DA-28E2DEA58AC4}"/>
              </a:ext>
            </a:extLst>
          </p:cNvPr>
          <p:cNvSpPr txBox="1"/>
          <p:nvPr/>
        </p:nvSpPr>
        <p:spPr>
          <a:xfrm>
            <a:off x="8451543" y="19450269"/>
            <a:ext cx="9155265" cy="7848302"/>
          </a:xfrm>
          <a:prstGeom prst="rect">
            <a:avLst/>
          </a:prstGeom>
          <a:noFill/>
        </p:spPr>
        <p:txBody>
          <a:bodyPr wrap="square" rtlCol="0">
            <a:spAutoFit/>
          </a:bodyPr>
          <a:lstStyle/>
          <a:p>
            <a:r>
              <a:rPr lang="en-US" sz="2800" dirty="0"/>
              <a:t>	We observed that inhibitors of PLK1 (PLK1i; in this case BI2536) could sensitize CRPC cells to abiraterone. Plk1 is a serine/threonine kinase that plays a role in the regulation of nearly every step of mitosis and has been found to be overexpressed and associated with poor prognosis in a litany of cancers including prostate cancer.  Plk1 is thought to be preferentially required for cancer cell division due to elevated replicative stress and chromosomal instability in cancer cells. This synergy is specific to PLK1i and not a generic consequence of disrupting mitotic progression, as other antimitotic agents including docetaxel do not synergize with Abiraterone.  </a:t>
            </a:r>
          </a:p>
          <a:p>
            <a:r>
              <a:rPr lang="en-US" sz="2800" dirty="0"/>
              <a:t>	 Interestingly other antiandrogens, including enzalutamide, did not synergize with PLK1i, indicating the synergy is independent of AR activity.  Indeed, we have observed synergy in a subset of non-prostate cancer cells that lack AR expression, demonstrating that this synergy is AR-independent.	</a:t>
            </a:r>
          </a:p>
        </p:txBody>
      </p:sp>
      <p:sp>
        <p:nvSpPr>
          <p:cNvPr id="97" name="TextBox 96">
            <a:extLst>
              <a:ext uri="{FF2B5EF4-FFF2-40B4-BE49-F238E27FC236}">
                <a16:creationId xmlns:a16="http://schemas.microsoft.com/office/drawing/2014/main" id="{1EF506AE-C022-4A76-9D14-93CE7B281D9E}"/>
              </a:ext>
            </a:extLst>
          </p:cNvPr>
          <p:cNvSpPr txBox="1"/>
          <p:nvPr/>
        </p:nvSpPr>
        <p:spPr>
          <a:xfrm>
            <a:off x="653104" y="27102240"/>
            <a:ext cx="16890299" cy="1815882"/>
          </a:xfrm>
          <a:prstGeom prst="rect">
            <a:avLst/>
          </a:prstGeom>
          <a:noFill/>
        </p:spPr>
        <p:txBody>
          <a:bodyPr wrap="square" rtlCol="0">
            <a:spAutoFit/>
          </a:bodyPr>
          <a:lstStyle/>
          <a:p>
            <a:r>
              <a:rPr lang="en-US" sz="2800" dirty="0"/>
              <a:t>	Synergy was confirmed</a:t>
            </a:r>
            <a:r>
              <a:rPr lang="en-US" sz="2800" i="1" dirty="0"/>
              <a:t> in vivo</a:t>
            </a:r>
            <a:r>
              <a:rPr lang="en-US" sz="2800" dirty="0"/>
              <a:t> using a drug-delivering tumor-implantable device in both prostate and non-prostate cell line xenografts.  Upon implantation, drug or drug combination concentration gradients are formed.  Immunohistochemistry staining for cleaved caspase-3 was used as a read out for apoptotic cell death in fields of cells adjacent to wells containing the indicated drugs.</a:t>
            </a:r>
          </a:p>
        </p:txBody>
      </p:sp>
      <p:grpSp>
        <p:nvGrpSpPr>
          <p:cNvPr id="90" name="Group 89">
            <a:extLst>
              <a:ext uri="{FF2B5EF4-FFF2-40B4-BE49-F238E27FC236}">
                <a16:creationId xmlns:a16="http://schemas.microsoft.com/office/drawing/2014/main" id="{031073C4-C349-47E0-8F9E-EA28A4DFFE03}"/>
              </a:ext>
            </a:extLst>
          </p:cNvPr>
          <p:cNvGrpSpPr/>
          <p:nvPr/>
        </p:nvGrpSpPr>
        <p:grpSpPr>
          <a:xfrm>
            <a:off x="17149341" y="7054930"/>
            <a:ext cx="5270880" cy="3237367"/>
            <a:chOff x="17070153" y="10363845"/>
            <a:chExt cx="9373428" cy="5621018"/>
          </a:xfrm>
        </p:grpSpPr>
        <p:pic>
          <p:nvPicPr>
            <p:cNvPr id="91" name="Picture 90">
              <a:extLst>
                <a:ext uri="{FF2B5EF4-FFF2-40B4-BE49-F238E27FC236}">
                  <a16:creationId xmlns:a16="http://schemas.microsoft.com/office/drawing/2014/main" id="{9F1CCBFB-14D1-43E0-9E2A-613EEFBA334B}"/>
                </a:ext>
              </a:extLst>
            </p:cNvPr>
            <p:cNvPicPr>
              <a:picLocks noChangeAspect="1"/>
            </p:cNvPicPr>
            <p:nvPr/>
          </p:nvPicPr>
          <p:blipFill>
            <a:blip r:embed="rId16"/>
            <a:stretch>
              <a:fillRect/>
            </a:stretch>
          </p:blipFill>
          <p:spPr>
            <a:xfrm>
              <a:off x="19900147" y="11586969"/>
              <a:ext cx="4013199" cy="3568700"/>
            </a:xfrm>
            <a:prstGeom prst="rect">
              <a:avLst/>
            </a:prstGeom>
          </p:spPr>
        </p:pic>
        <p:pic>
          <p:nvPicPr>
            <p:cNvPr id="92" name="Picture 91">
              <a:extLst>
                <a:ext uri="{FF2B5EF4-FFF2-40B4-BE49-F238E27FC236}">
                  <a16:creationId xmlns:a16="http://schemas.microsoft.com/office/drawing/2014/main" id="{85B45E58-E7F1-44CC-9F83-53D53BAFC735}"/>
                </a:ext>
              </a:extLst>
            </p:cNvPr>
            <p:cNvPicPr>
              <a:picLocks noChangeAspect="1"/>
            </p:cNvPicPr>
            <p:nvPr/>
          </p:nvPicPr>
          <p:blipFill>
            <a:blip r:embed="rId17"/>
            <a:stretch>
              <a:fillRect/>
            </a:stretch>
          </p:blipFill>
          <p:spPr>
            <a:xfrm>
              <a:off x="17070153" y="10363845"/>
              <a:ext cx="9373428" cy="5621018"/>
            </a:xfrm>
            <a:prstGeom prst="rect">
              <a:avLst/>
            </a:prstGeom>
          </p:spPr>
        </p:pic>
      </p:grpSp>
      <p:sp>
        <p:nvSpPr>
          <p:cNvPr id="82" name="Rectangle 81">
            <a:extLst>
              <a:ext uri="{FF2B5EF4-FFF2-40B4-BE49-F238E27FC236}">
                <a16:creationId xmlns:a16="http://schemas.microsoft.com/office/drawing/2014/main" id="{9EB4F300-D699-4D53-B183-86686FCD82F2}"/>
              </a:ext>
            </a:extLst>
          </p:cNvPr>
          <p:cNvSpPr/>
          <p:nvPr/>
        </p:nvSpPr>
        <p:spPr>
          <a:xfrm>
            <a:off x="98" y="5104435"/>
            <a:ext cx="240115" cy="27813972"/>
          </a:xfrm>
          <a:prstGeom prst="rect">
            <a:avLst/>
          </a:prstGeom>
          <a:solidFill>
            <a:srgbClr val="990033">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0" name="Rectangle 69">
            <a:extLst>
              <a:ext uri="{FF2B5EF4-FFF2-40B4-BE49-F238E27FC236}">
                <a16:creationId xmlns:a16="http://schemas.microsoft.com/office/drawing/2014/main" id="{9A9FF978-00D0-4BF0-98F5-3265956D10EA}"/>
              </a:ext>
            </a:extLst>
          </p:cNvPr>
          <p:cNvSpPr/>
          <p:nvPr/>
        </p:nvSpPr>
        <p:spPr>
          <a:xfrm>
            <a:off x="17853316" y="16401104"/>
            <a:ext cx="15497696" cy="2473083"/>
          </a:xfrm>
          <a:prstGeom prst="rect">
            <a:avLst/>
          </a:prstGeom>
          <a:solidFill>
            <a:srgbClr val="990033"/>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5395" b="1" dirty="0"/>
              <a:t>Abiraterone Treatment Upregulates Mitosis Related Gene Sets in a Synergy-Specific and AR-Independent Manner</a:t>
            </a:r>
            <a:endParaRPr lang="en-US" sz="5395" dirty="0"/>
          </a:p>
        </p:txBody>
      </p:sp>
      <p:graphicFrame>
        <p:nvGraphicFramePr>
          <p:cNvPr id="85" name="Object 84">
            <a:extLst>
              <a:ext uri="{FF2B5EF4-FFF2-40B4-BE49-F238E27FC236}">
                <a16:creationId xmlns:a16="http://schemas.microsoft.com/office/drawing/2014/main" id="{EEA7871A-1C25-4F5D-B453-B15D64E29137}"/>
              </a:ext>
            </a:extLst>
          </p:cNvPr>
          <p:cNvGraphicFramePr>
            <a:graphicFrameLocks noChangeAspect="1"/>
          </p:cNvGraphicFramePr>
          <p:nvPr>
            <p:extLst>
              <p:ext uri="{D42A27DB-BD31-4B8C-83A1-F6EECF244321}">
                <p14:modId xmlns:p14="http://schemas.microsoft.com/office/powerpoint/2010/main" val="2310386642"/>
              </p:ext>
            </p:extLst>
          </p:nvPr>
        </p:nvGraphicFramePr>
        <p:xfrm>
          <a:off x="43900108" y="7059491"/>
          <a:ext cx="6497288" cy="666736"/>
        </p:xfrm>
        <a:graphic>
          <a:graphicData uri="http://schemas.openxmlformats.org/presentationml/2006/ole">
            <mc:AlternateContent xmlns:mc="http://schemas.openxmlformats.org/markup-compatibility/2006">
              <mc:Choice xmlns:v="urn:schemas-microsoft-com:vml" Requires="v">
                <p:oleObj r:id="rId18" imgW="3032640" imgH="310680" progId="">
                  <p:embed/>
                </p:oleObj>
              </mc:Choice>
              <mc:Fallback>
                <p:oleObj r:id="rId18" imgW="3032640" imgH="310680" progId="">
                  <p:embed/>
                  <p:pic>
                    <p:nvPicPr>
                      <p:cNvPr id="2" name="Object 1">
                        <a:extLst>
                          <a:ext uri="{FF2B5EF4-FFF2-40B4-BE49-F238E27FC236}">
                            <a16:creationId xmlns:a16="http://schemas.microsoft.com/office/drawing/2014/main" id="{B5EF9ECE-DC87-4784-B054-297BD3EC4E54}"/>
                          </a:ext>
                        </a:extLst>
                      </p:cNvPr>
                      <p:cNvPicPr/>
                      <p:nvPr/>
                    </p:nvPicPr>
                    <p:blipFill>
                      <a:blip r:embed="rId19"/>
                      <a:stretch>
                        <a:fillRect/>
                      </a:stretch>
                    </p:blipFill>
                    <p:spPr>
                      <a:xfrm>
                        <a:off x="43900108" y="7059491"/>
                        <a:ext cx="6497288" cy="666736"/>
                      </a:xfrm>
                      <a:prstGeom prst="rect">
                        <a:avLst/>
                      </a:prstGeom>
                    </p:spPr>
                  </p:pic>
                </p:oleObj>
              </mc:Fallback>
            </mc:AlternateContent>
          </a:graphicData>
        </a:graphic>
      </p:graphicFrame>
      <p:graphicFrame>
        <p:nvGraphicFramePr>
          <p:cNvPr id="86" name="Object 85">
            <a:extLst>
              <a:ext uri="{FF2B5EF4-FFF2-40B4-BE49-F238E27FC236}">
                <a16:creationId xmlns:a16="http://schemas.microsoft.com/office/drawing/2014/main" id="{F65A158B-3663-4E0A-8936-BD94E2D3D52F}"/>
              </a:ext>
            </a:extLst>
          </p:cNvPr>
          <p:cNvGraphicFramePr>
            <a:graphicFrameLocks noChangeAspect="1"/>
          </p:cNvGraphicFramePr>
          <p:nvPr>
            <p:extLst>
              <p:ext uri="{D42A27DB-BD31-4B8C-83A1-F6EECF244321}">
                <p14:modId xmlns:p14="http://schemas.microsoft.com/office/powerpoint/2010/main" val="3365050386"/>
              </p:ext>
            </p:extLst>
          </p:nvPr>
        </p:nvGraphicFramePr>
        <p:xfrm>
          <a:off x="43900108" y="9989215"/>
          <a:ext cx="6497288" cy="1057933"/>
        </p:xfrm>
        <a:graphic>
          <a:graphicData uri="http://schemas.openxmlformats.org/presentationml/2006/ole">
            <mc:AlternateContent xmlns:mc="http://schemas.openxmlformats.org/markup-compatibility/2006">
              <mc:Choice xmlns:v="urn:schemas-microsoft-com:vml" Requires="v">
                <p:oleObj r:id="rId20" imgW="3032640" imgH="493560" progId="">
                  <p:embed/>
                </p:oleObj>
              </mc:Choice>
              <mc:Fallback>
                <p:oleObj r:id="rId20" imgW="3032640" imgH="493560" progId="">
                  <p:embed/>
                  <p:pic>
                    <p:nvPicPr>
                      <p:cNvPr id="6" name="Object 5">
                        <a:extLst>
                          <a:ext uri="{FF2B5EF4-FFF2-40B4-BE49-F238E27FC236}">
                            <a16:creationId xmlns:a16="http://schemas.microsoft.com/office/drawing/2014/main" id="{3AF3C056-A84F-4055-A1D0-423341E0E27F}"/>
                          </a:ext>
                        </a:extLst>
                      </p:cNvPr>
                      <p:cNvPicPr/>
                      <p:nvPr/>
                    </p:nvPicPr>
                    <p:blipFill>
                      <a:blip r:embed="rId21"/>
                      <a:stretch>
                        <a:fillRect/>
                      </a:stretch>
                    </p:blipFill>
                    <p:spPr>
                      <a:xfrm>
                        <a:off x="43900108" y="9989215"/>
                        <a:ext cx="6497288" cy="1057933"/>
                      </a:xfrm>
                      <a:prstGeom prst="rect">
                        <a:avLst/>
                      </a:prstGeom>
                    </p:spPr>
                  </p:pic>
                </p:oleObj>
              </mc:Fallback>
            </mc:AlternateContent>
          </a:graphicData>
        </a:graphic>
      </p:graphicFrame>
      <p:sp>
        <p:nvSpPr>
          <p:cNvPr id="87" name="TextBox 86">
            <a:extLst>
              <a:ext uri="{FF2B5EF4-FFF2-40B4-BE49-F238E27FC236}">
                <a16:creationId xmlns:a16="http://schemas.microsoft.com/office/drawing/2014/main" id="{81E49E3D-F382-48A0-A848-FE8A6B2459B0}"/>
              </a:ext>
            </a:extLst>
          </p:cNvPr>
          <p:cNvSpPr txBox="1"/>
          <p:nvPr/>
        </p:nvSpPr>
        <p:spPr>
          <a:xfrm>
            <a:off x="43100741" y="8122241"/>
            <a:ext cx="877163" cy="369460"/>
          </a:xfrm>
          <a:prstGeom prst="rect">
            <a:avLst/>
          </a:prstGeom>
          <a:noFill/>
        </p:spPr>
        <p:txBody>
          <a:bodyPr wrap="none" rtlCol="0">
            <a:spAutoFit/>
          </a:bodyPr>
          <a:lstStyle/>
          <a:p>
            <a:r>
              <a:rPr lang="en-US" sz="1801" b="1" dirty="0">
                <a:latin typeface="Arial" panose="020B0604020202020204" pitchFamily="34" charset="0"/>
                <a:cs typeface="Arial" panose="020B0604020202020204" pitchFamily="34" charset="0"/>
              </a:rPr>
              <a:t>DMSO</a:t>
            </a:r>
          </a:p>
        </p:txBody>
      </p:sp>
      <p:sp>
        <p:nvSpPr>
          <p:cNvPr id="88" name="TextBox 87">
            <a:extLst>
              <a:ext uri="{FF2B5EF4-FFF2-40B4-BE49-F238E27FC236}">
                <a16:creationId xmlns:a16="http://schemas.microsoft.com/office/drawing/2014/main" id="{3DF81803-B18B-4435-A4A5-F49F79218438}"/>
              </a:ext>
            </a:extLst>
          </p:cNvPr>
          <p:cNvSpPr txBox="1"/>
          <p:nvPr/>
        </p:nvSpPr>
        <p:spPr>
          <a:xfrm>
            <a:off x="42497999" y="9223873"/>
            <a:ext cx="1479892" cy="369460"/>
          </a:xfrm>
          <a:prstGeom prst="rect">
            <a:avLst/>
          </a:prstGeom>
          <a:noFill/>
        </p:spPr>
        <p:txBody>
          <a:bodyPr wrap="none" rtlCol="0">
            <a:spAutoFit/>
          </a:bodyPr>
          <a:lstStyle/>
          <a:p>
            <a:r>
              <a:rPr lang="en-US" sz="1801" b="1" dirty="0">
                <a:latin typeface="Arial" panose="020B0604020202020204" pitchFamily="34" charset="0"/>
                <a:cs typeface="Arial" panose="020B0604020202020204" pitchFamily="34" charset="0"/>
              </a:rPr>
              <a:t>Abiraterone</a:t>
            </a:r>
          </a:p>
        </p:txBody>
      </p:sp>
      <p:sp>
        <p:nvSpPr>
          <p:cNvPr id="89" name="TextBox 88">
            <a:extLst>
              <a:ext uri="{FF2B5EF4-FFF2-40B4-BE49-F238E27FC236}">
                <a16:creationId xmlns:a16="http://schemas.microsoft.com/office/drawing/2014/main" id="{48EC7595-1F34-428B-8D98-E4D29A7DA3DA}"/>
              </a:ext>
            </a:extLst>
          </p:cNvPr>
          <p:cNvSpPr txBox="1"/>
          <p:nvPr/>
        </p:nvSpPr>
        <p:spPr>
          <a:xfrm>
            <a:off x="42305643" y="10333522"/>
            <a:ext cx="1672253" cy="369460"/>
          </a:xfrm>
          <a:prstGeom prst="rect">
            <a:avLst/>
          </a:prstGeom>
          <a:noFill/>
        </p:spPr>
        <p:txBody>
          <a:bodyPr wrap="none" rtlCol="0">
            <a:spAutoFit/>
          </a:bodyPr>
          <a:lstStyle/>
          <a:p>
            <a:r>
              <a:rPr lang="en-US" sz="1801" b="1" dirty="0">
                <a:latin typeface="Arial" panose="020B0604020202020204" pitchFamily="34" charset="0"/>
                <a:cs typeface="Arial" panose="020B0604020202020204" pitchFamily="34" charset="0"/>
              </a:rPr>
              <a:t>Enzalutamide</a:t>
            </a:r>
          </a:p>
        </p:txBody>
      </p:sp>
      <p:graphicFrame>
        <p:nvGraphicFramePr>
          <p:cNvPr id="98" name="Object 97">
            <a:extLst>
              <a:ext uri="{FF2B5EF4-FFF2-40B4-BE49-F238E27FC236}">
                <a16:creationId xmlns:a16="http://schemas.microsoft.com/office/drawing/2014/main" id="{A106B041-FE35-4185-8C0A-68C449377B94}"/>
              </a:ext>
            </a:extLst>
          </p:cNvPr>
          <p:cNvGraphicFramePr>
            <a:graphicFrameLocks noChangeAspect="1"/>
          </p:cNvGraphicFramePr>
          <p:nvPr>
            <p:extLst>
              <p:ext uri="{D42A27DB-BD31-4B8C-83A1-F6EECF244321}">
                <p14:modId xmlns:p14="http://schemas.microsoft.com/office/powerpoint/2010/main" val="61411928"/>
              </p:ext>
            </p:extLst>
          </p:nvPr>
        </p:nvGraphicFramePr>
        <p:xfrm>
          <a:off x="43100143" y="11063822"/>
          <a:ext cx="7310436" cy="1629143"/>
        </p:xfrm>
        <a:graphic>
          <a:graphicData uri="http://schemas.openxmlformats.org/presentationml/2006/ole">
            <mc:AlternateContent xmlns:mc="http://schemas.openxmlformats.org/markup-compatibility/2006">
              <mc:Choice xmlns:v="urn:schemas-microsoft-com:vml" Requires="v">
                <p:oleObj r:id="rId22" imgW="3361680" imgH="749520" progId="">
                  <p:embed/>
                </p:oleObj>
              </mc:Choice>
              <mc:Fallback>
                <p:oleObj r:id="rId22" imgW="3361680" imgH="749520" progId="">
                  <p:embed/>
                  <p:pic>
                    <p:nvPicPr>
                      <p:cNvPr id="9" name="Object 8">
                        <a:extLst>
                          <a:ext uri="{FF2B5EF4-FFF2-40B4-BE49-F238E27FC236}">
                            <a16:creationId xmlns:a16="http://schemas.microsoft.com/office/drawing/2014/main" id="{FBCBBBD7-14E4-4231-B85B-D36F45592F44}"/>
                          </a:ext>
                        </a:extLst>
                      </p:cNvPr>
                      <p:cNvPicPr/>
                      <p:nvPr/>
                    </p:nvPicPr>
                    <p:blipFill>
                      <a:blip r:embed="rId23"/>
                      <a:stretch>
                        <a:fillRect/>
                      </a:stretch>
                    </p:blipFill>
                    <p:spPr>
                      <a:xfrm>
                        <a:off x="43100143" y="11063822"/>
                        <a:ext cx="7310436" cy="1629143"/>
                      </a:xfrm>
                      <a:prstGeom prst="rect">
                        <a:avLst/>
                      </a:prstGeom>
                    </p:spPr>
                  </p:pic>
                </p:oleObj>
              </mc:Fallback>
            </mc:AlternateContent>
          </a:graphicData>
        </a:graphic>
      </p:graphicFrame>
      <p:graphicFrame>
        <p:nvGraphicFramePr>
          <p:cNvPr id="103" name="Object 102">
            <a:extLst>
              <a:ext uri="{FF2B5EF4-FFF2-40B4-BE49-F238E27FC236}">
                <a16:creationId xmlns:a16="http://schemas.microsoft.com/office/drawing/2014/main" id="{1E7F0B8F-99CE-4024-B5CC-F581EE524BE1}"/>
              </a:ext>
            </a:extLst>
          </p:cNvPr>
          <p:cNvGraphicFramePr>
            <a:graphicFrameLocks noChangeAspect="1"/>
          </p:cNvGraphicFramePr>
          <p:nvPr>
            <p:extLst>
              <p:ext uri="{D42A27DB-BD31-4B8C-83A1-F6EECF244321}">
                <p14:modId xmlns:p14="http://schemas.microsoft.com/office/powerpoint/2010/main" val="1489084124"/>
              </p:ext>
            </p:extLst>
          </p:nvPr>
        </p:nvGraphicFramePr>
        <p:xfrm>
          <a:off x="43900108" y="8882996"/>
          <a:ext cx="6497288" cy="1051129"/>
        </p:xfrm>
        <a:graphic>
          <a:graphicData uri="http://schemas.openxmlformats.org/presentationml/2006/ole">
            <mc:AlternateContent xmlns:mc="http://schemas.openxmlformats.org/markup-compatibility/2006">
              <mc:Choice xmlns:v="urn:schemas-microsoft-com:vml" Requires="v">
                <p:oleObj r:id="rId24" imgW="3032640" imgH="490680" progId="">
                  <p:embed/>
                </p:oleObj>
              </mc:Choice>
              <mc:Fallback>
                <p:oleObj r:id="rId24" imgW="3032640" imgH="490680" progId="">
                  <p:embed/>
                  <p:pic>
                    <p:nvPicPr>
                      <p:cNvPr id="3" name="Object 2">
                        <a:extLst>
                          <a:ext uri="{FF2B5EF4-FFF2-40B4-BE49-F238E27FC236}">
                            <a16:creationId xmlns:a16="http://schemas.microsoft.com/office/drawing/2014/main" id="{5286C9FE-BD93-4504-A15F-24E6E5928ECE}"/>
                          </a:ext>
                        </a:extLst>
                      </p:cNvPr>
                      <p:cNvPicPr/>
                      <p:nvPr/>
                    </p:nvPicPr>
                    <p:blipFill>
                      <a:blip r:embed="rId25"/>
                      <a:stretch>
                        <a:fillRect/>
                      </a:stretch>
                    </p:blipFill>
                    <p:spPr>
                      <a:xfrm>
                        <a:off x="43900108" y="8882996"/>
                        <a:ext cx="6497288" cy="1051129"/>
                      </a:xfrm>
                      <a:prstGeom prst="rect">
                        <a:avLst/>
                      </a:prstGeom>
                    </p:spPr>
                  </p:pic>
                </p:oleObj>
              </mc:Fallback>
            </mc:AlternateContent>
          </a:graphicData>
        </a:graphic>
      </p:graphicFrame>
      <p:graphicFrame>
        <p:nvGraphicFramePr>
          <p:cNvPr id="106" name="Object 105">
            <a:extLst>
              <a:ext uri="{FF2B5EF4-FFF2-40B4-BE49-F238E27FC236}">
                <a16:creationId xmlns:a16="http://schemas.microsoft.com/office/drawing/2014/main" id="{8595155A-F1A4-4362-B795-029E3C1893F0}"/>
              </a:ext>
            </a:extLst>
          </p:cNvPr>
          <p:cNvGraphicFramePr>
            <a:graphicFrameLocks noChangeAspect="1"/>
          </p:cNvGraphicFramePr>
          <p:nvPr>
            <p:extLst>
              <p:ext uri="{D42A27DB-BD31-4B8C-83A1-F6EECF244321}">
                <p14:modId xmlns:p14="http://schemas.microsoft.com/office/powerpoint/2010/main" val="2455087105"/>
              </p:ext>
            </p:extLst>
          </p:nvPr>
        </p:nvGraphicFramePr>
        <p:xfrm>
          <a:off x="43900108" y="7773683"/>
          <a:ext cx="6497288" cy="1051129"/>
        </p:xfrm>
        <a:graphic>
          <a:graphicData uri="http://schemas.openxmlformats.org/presentationml/2006/ole">
            <mc:AlternateContent xmlns:mc="http://schemas.openxmlformats.org/markup-compatibility/2006">
              <mc:Choice xmlns:v="urn:schemas-microsoft-com:vml" Requires="v">
                <p:oleObj r:id="rId26" imgW="3032640" imgH="490680" progId="">
                  <p:embed/>
                </p:oleObj>
              </mc:Choice>
              <mc:Fallback>
                <p:oleObj r:id="rId26" imgW="3032640" imgH="490680" progId="">
                  <p:embed/>
                  <p:pic>
                    <p:nvPicPr>
                      <p:cNvPr id="14" name="Object 13">
                        <a:extLst>
                          <a:ext uri="{FF2B5EF4-FFF2-40B4-BE49-F238E27FC236}">
                            <a16:creationId xmlns:a16="http://schemas.microsoft.com/office/drawing/2014/main" id="{D0FCEB09-A305-42B5-89F2-FDE627C01545}"/>
                          </a:ext>
                        </a:extLst>
                      </p:cNvPr>
                      <p:cNvPicPr/>
                      <p:nvPr/>
                    </p:nvPicPr>
                    <p:blipFill>
                      <a:blip r:embed="rId27"/>
                      <a:stretch>
                        <a:fillRect/>
                      </a:stretch>
                    </p:blipFill>
                    <p:spPr>
                      <a:xfrm>
                        <a:off x="43900108" y="7773683"/>
                        <a:ext cx="6497288" cy="1051129"/>
                      </a:xfrm>
                      <a:prstGeom prst="rect">
                        <a:avLst/>
                      </a:prstGeom>
                    </p:spPr>
                  </p:pic>
                </p:oleObj>
              </mc:Fallback>
            </mc:AlternateContent>
          </a:graphicData>
        </a:graphic>
      </p:graphicFrame>
      <p:graphicFrame>
        <p:nvGraphicFramePr>
          <p:cNvPr id="108" name="Object 107">
            <a:extLst>
              <a:ext uri="{FF2B5EF4-FFF2-40B4-BE49-F238E27FC236}">
                <a16:creationId xmlns:a16="http://schemas.microsoft.com/office/drawing/2014/main" id="{9B065F22-9F9F-4D00-8156-F859DCE59F50}"/>
              </a:ext>
            </a:extLst>
          </p:cNvPr>
          <p:cNvGraphicFramePr>
            <a:graphicFrameLocks noChangeAspect="1"/>
          </p:cNvGraphicFramePr>
          <p:nvPr>
            <p:extLst>
              <p:ext uri="{D42A27DB-BD31-4B8C-83A1-F6EECF244321}">
                <p14:modId xmlns:p14="http://schemas.microsoft.com/office/powerpoint/2010/main" val="4030480153"/>
              </p:ext>
            </p:extLst>
          </p:nvPr>
        </p:nvGraphicFramePr>
        <p:xfrm>
          <a:off x="33687349" y="11571468"/>
          <a:ext cx="3946843" cy="4526995"/>
        </p:xfrm>
        <a:graphic>
          <a:graphicData uri="http://schemas.openxmlformats.org/presentationml/2006/ole">
            <mc:AlternateContent xmlns:mc="http://schemas.openxmlformats.org/markup-compatibility/2006">
              <mc:Choice xmlns:v="urn:schemas-microsoft-com:vml" Requires="v">
                <p:oleObj r:id="rId28" imgW="1371600" imgH="1572480" progId="">
                  <p:embed/>
                </p:oleObj>
              </mc:Choice>
              <mc:Fallback>
                <p:oleObj r:id="rId28" imgW="1371600" imgH="1572480" progId="">
                  <p:embed/>
                  <p:pic>
                    <p:nvPicPr>
                      <p:cNvPr id="12" name="Object 11">
                        <a:extLst>
                          <a:ext uri="{FF2B5EF4-FFF2-40B4-BE49-F238E27FC236}">
                            <a16:creationId xmlns:a16="http://schemas.microsoft.com/office/drawing/2014/main" id="{451A6F23-504E-4525-BA20-A997D3D9CE83}"/>
                          </a:ext>
                        </a:extLst>
                      </p:cNvPr>
                      <p:cNvPicPr/>
                      <p:nvPr/>
                    </p:nvPicPr>
                    <p:blipFill>
                      <a:blip r:embed="rId29"/>
                      <a:stretch>
                        <a:fillRect/>
                      </a:stretch>
                    </p:blipFill>
                    <p:spPr>
                      <a:xfrm>
                        <a:off x="33687349" y="11571468"/>
                        <a:ext cx="3946843" cy="4526995"/>
                      </a:xfrm>
                      <a:prstGeom prst="rect">
                        <a:avLst/>
                      </a:prstGeom>
                    </p:spPr>
                  </p:pic>
                </p:oleObj>
              </mc:Fallback>
            </mc:AlternateContent>
          </a:graphicData>
        </a:graphic>
      </p:graphicFrame>
      <p:graphicFrame>
        <p:nvGraphicFramePr>
          <p:cNvPr id="109" name="Object 108">
            <a:extLst>
              <a:ext uri="{FF2B5EF4-FFF2-40B4-BE49-F238E27FC236}">
                <a16:creationId xmlns:a16="http://schemas.microsoft.com/office/drawing/2014/main" id="{1F12D6D5-8E12-4211-AC95-01757C02F3B3}"/>
              </a:ext>
            </a:extLst>
          </p:cNvPr>
          <p:cNvGraphicFramePr>
            <a:graphicFrameLocks noChangeAspect="1"/>
          </p:cNvGraphicFramePr>
          <p:nvPr>
            <p:extLst>
              <p:ext uri="{D42A27DB-BD31-4B8C-83A1-F6EECF244321}">
                <p14:modId xmlns:p14="http://schemas.microsoft.com/office/powerpoint/2010/main" val="2998557668"/>
              </p:ext>
            </p:extLst>
          </p:nvPr>
        </p:nvGraphicFramePr>
        <p:xfrm>
          <a:off x="37834142" y="11678562"/>
          <a:ext cx="3946844" cy="4444769"/>
        </p:xfrm>
        <a:graphic>
          <a:graphicData uri="http://schemas.openxmlformats.org/presentationml/2006/ole">
            <mc:AlternateContent xmlns:mc="http://schemas.openxmlformats.org/markup-compatibility/2006">
              <mc:Choice xmlns:v="urn:schemas-microsoft-com:vml" Requires="v">
                <p:oleObj r:id="rId30" imgW="1371600" imgH="1545120" progId="">
                  <p:embed/>
                </p:oleObj>
              </mc:Choice>
              <mc:Fallback>
                <p:oleObj r:id="rId30" imgW="1371600" imgH="1545120" progId="">
                  <p:embed/>
                  <p:pic>
                    <p:nvPicPr>
                      <p:cNvPr id="13" name="Object 12">
                        <a:extLst>
                          <a:ext uri="{FF2B5EF4-FFF2-40B4-BE49-F238E27FC236}">
                            <a16:creationId xmlns:a16="http://schemas.microsoft.com/office/drawing/2014/main" id="{1DC9FFB1-30CE-4A6B-BF77-64FE27301A6D}"/>
                          </a:ext>
                        </a:extLst>
                      </p:cNvPr>
                      <p:cNvPicPr/>
                      <p:nvPr/>
                    </p:nvPicPr>
                    <p:blipFill>
                      <a:blip r:embed="rId31"/>
                      <a:stretch>
                        <a:fillRect/>
                      </a:stretch>
                    </p:blipFill>
                    <p:spPr>
                      <a:xfrm>
                        <a:off x="37834142" y="11678562"/>
                        <a:ext cx="3946844" cy="4444769"/>
                      </a:xfrm>
                      <a:prstGeom prst="rect">
                        <a:avLst/>
                      </a:prstGeom>
                    </p:spPr>
                  </p:pic>
                </p:oleObj>
              </mc:Fallback>
            </mc:AlternateContent>
          </a:graphicData>
        </a:graphic>
      </p:graphicFrame>
      <p:graphicFrame>
        <p:nvGraphicFramePr>
          <p:cNvPr id="111" name="Object 110">
            <a:extLst>
              <a:ext uri="{FF2B5EF4-FFF2-40B4-BE49-F238E27FC236}">
                <a16:creationId xmlns:a16="http://schemas.microsoft.com/office/drawing/2014/main" id="{79B90978-A1A0-4F58-B77E-F6530049E447}"/>
              </a:ext>
            </a:extLst>
          </p:cNvPr>
          <p:cNvGraphicFramePr>
            <a:graphicFrameLocks noChangeAspect="1"/>
          </p:cNvGraphicFramePr>
          <p:nvPr>
            <p:extLst>
              <p:ext uri="{D42A27DB-BD31-4B8C-83A1-F6EECF244321}">
                <p14:modId xmlns:p14="http://schemas.microsoft.com/office/powerpoint/2010/main" val="2279596698"/>
              </p:ext>
            </p:extLst>
          </p:nvPr>
        </p:nvGraphicFramePr>
        <p:xfrm>
          <a:off x="41887029" y="13623226"/>
          <a:ext cx="3746589" cy="2039102"/>
        </p:xfrm>
        <a:graphic>
          <a:graphicData uri="http://schemas.openxmlformats.org/presentationml/2006/ole">
            <mc:AlternateContent xmlns:mc="http://schemas.openxmlformats.org/markup-compatibility/2006">
              <mc:Choice xmlns:v="urn:schemas-microsoft-com:vml" Requires="v">
                <p:oleObj r:id="rId32" imgW="2045160" imgH="1112400" progId="">
                  <p:embed/>
                </p:oleObj>
              </mc:Choice>
              <mc:Fallback>
                <p:oleObj r:id="rId32" imgW="2045160" imgH="1112400" progId="">
                  <p:embed/>
                  <p:pic>
                    <p:nvPicPr>
                      <p:cNvPr id="14" name="Object 13">
                        <a:extLst>
                          <a:ext uri="{FF2B5EF4-FFF2-40B4-BE49-F238E27FC236}">
                            <a16:creationId xmlns:a16="http://schemas.microsoft.com/office/drawing/2014/main" id="{378DAB3B-E710-4A74-8B77-6D91FFB22CA2}"/>
                          </a:ext>
                        </a:extLst>
                      </p:cNvPr>
                      <p:cNvPicPr/>
                      <p:nvPr/>
                    </p:nvPicPr>
                    <p:blipFill>
                      <a:blip r:embed="rId33"/>
                      <a:stretch>
                        <a:fillRect/>
                      </a:stretch>
                    </p:blipFill>
                    <p:spPr>
                      <a:xfrm>
                        <a:off x="41887029" y="13623226"/>
                        <a:ext cx="3746589" cy="2039102"/>
                      </a:xfrm>
                      <a:prstGeom prst="rect">
                        <a:avLst/>
                      </a:prstGeom>
                    </p:spPr>
                  </p:pic>
                </p:oleObj>
              </mc:Fallback>
            </mc:AlternateContent>
          </a:graphicData>
        </a:graphic>
      </p:graphicFrame>
      <p:graphicFrame>
        <p:nvGraphicFramePr>
          <p:cNvPr id="115" name="Object 114">
            <a:extLst>
              <a:ext uri="{FF2B5EF4-FFF2-40B4-BE49-F238E27FC236}">
                <a16:creationId xmlns:a16="http://schemas.microsoft.com/office/drawing/2014/main" id="{D424A35F-54DE-4042-9729-E77475397CA2}"/>
              </a:ext>
            </a:extLst>
          </p:cNvPr>
          <p:cNvGraphicFramePr>
            <a:graphicFrameLocks noChangeAspect="1"/>
          </p:cNvGraphicFramePr>
          <p:nvPr>
            <p:extLst>
              <p:ext uri="{D42A27DB-BD31-4B8C-83A1-F6EECF244321}">
                <p14:modId xmlns:p14="http://schemas.microsoft.com/office/powerpoint/2010/main" val="3166474618"/>
              </p:ext>
            </p:extLst>
          </p:nvPr>
        </p:nvGraphicFramePr>
        <p:xfrm>
          <a:off x="45876726" y="12875870"/>
          <a:ext cx="3966970" cy="3452063"/>
        </p:xfrm>
        <a:graphic>
          <a:graphicData uri="http://schemas.openxmlformats.org/presentationml/2006/ole">
            <mc:AlternateContent xmlns:mc="http://schemas.openxmlformats.org/markup-compatibility/2006">
              <mc:Choice xmlns:v="urn:schemas-microsoft-com:vml" Requires="v">
                <p:oleObj r:id="rId34" imgW="1737360" imgH="1511640" progId="">
                  <p:embed/>
                </p:oleObj>
              </mc:Choice>
              <mc:Fallback>
                <p:oleObj r:id="rId34" imgW="1737360" imgH="1511640" progId="">
                  <p:embed/>
                  <p:pic>
                    <p:nvPicPr>
                      <p:cNvPr id="4" name="Object 3">
                        <a:extLst>
                          <a:ext uri="{FF2B5EF4-FFF2-40B4-BE49-F238E27FC236}">
                            <a16:creationId xmlns:a16="http://schemas.microsoft.com/office/drawing/2014/main" id="{E4B36ACB-6AE9-4F86-AAE5-61082B85A26C}"/>
                          </a:ext>
                        </a:extLst>
                      </p:cNvPr>
                      <p:cNvPicPr/>
                      <p:nvPr/>
                    </p:nvPicPr>
                    <p:blipFill>
                      <a:blip r:embed="rId35"/>
                      <a:stretch>
                        <a:fillRect/>
                      </a:stretch>
                    </p:blipFill>
                    <p:spPr>
                      <a:xfrm>
                        <a:off x="45876726" y="12875870"/>
                        <a:ext cx="3966970" cy="3452063"/>
                      </a:xfrm>
                      <a:prstGeom prst="rect">
                        <a:avLst/>
                      </a:prstGeom>
                    </p:spPr>
                  </p:pic>
                </p:oleObj>
              </mc:Fallback>
            </mc:AlternateContent>
          </a:graphicData>
        </a:graphic>
      </p:graphicFrame>
      <p:sp>
        <p:nvSpPr>
          <p:cNvPr id="124" name="Rectangle 123">
            <a:extLst>
              <a:ext uri="{FF2B5EF4-FFF2-40B4-BE49-F238E27FC236}">
                <a16:creationId xmlns:a16="http://schemas.microsoft.com/office/drawing/2014/main" id="{D64F914F-9736-4368-9575-464573D52C6C}"/>
              </a:ext>
            </a:extLst>
          </p:cNvPr>
          <p:cNvSpPr/>
          <p:nvPr/>
        </p:nvSpPr>
        <p:spPr>
          <a:xfrm>
            <a:off x="33536370" y="18369638"/>
            <a:ext cx="17226152" cy="9422282"/>
          </a:xfrm>
          <a:prstGeom prst="rect">
            <a:avLst/>
          </a:prstGeom>
          <a:solidFill>
            <a:schemeClr val="bg1"/>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95" b="1" dirty="0">
              <a:solidFill>
                <a:srgbClr val="0070C0"/>
              </a:solidFill>
              <a:latin typeface="+mj-lt"/>
              <a:cs typeface="Arial" panose="020B0604020202020204" pitchFamily="34" charset="0"/>
            </a:endParaRPr>
          </a:p>
        </p:txBody>
      </p:sp>
      <p:sp>
        <p:nvSpPr>
          <p:cNvPr id="125" name="Rectangle 124">
            <a:extLst>
              <a:ext uri="{FF2B5EF4-FFF2-40B4-BE49-F238E27FC236}">
                <a16:creationId xmlns:a16="http://schemas.microsoft.com/office/drawing/2014/main" id="{2D5C36BD-C83B-4757-B1E8-4B7E82AF62D7}"/>
              </a:ext>
            </a:extLst>
          </p:cNvPr>
          <p:cNvSpPr/>
          <p:nvPr/>
        </p:nvSpPr>
        <p:spPr>
          <a:xfrm>
            <a:off x="33540738" y="16495337"/>
            <a:ext cx="17226152" cy="2060025"/>
          </a:xfrm>
          <a:prstGeom prst="rect">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5395" b="1" dirty="0"/>
              <a:t>A Phase 2 Study of Onvansertib in Combination with Abiraterone and Prednisone in Patients with Metastatic CRPC (NCT03414034)</a:t>
            </a:r>
            <a:endParaRPr lang="en-US" sz="5395" dirty="0"/>
          </a:p>
        </p:txBody>
      </p:sp>
      <p:graphicFrame>
        <p:nvGraphicFramePr>
          <p:cNvPr id="19" name="Object 18">
            <a:extLst>
              <a:ext uri="{FF2B5EF4-FFF2-40B4-BE49-F238E27FC236}">
                <a16:creationId xmlns:a16="http://schemas.microsoft.com/office/drawing/2014/main" id="{B80EF4C9-FD86-4693-BB80-4CBDB61B19C5}"/>
              </a:ext>
            </a:extLst>
          </p:cNvPr>
          <p:cNvGraphicFramePr>
            <a:graphicFrameLocks noChangeAspect="1"/>
          </p:cNvGraphicFramePr>
          <p:nvPr>
            <p:extLst>
              <p:ext uri="{D42A27DB-BD31-4B8C-83A1-F6EECF244321}">
                <p14:modId xmlns:p14="http://schemas.microsoft.com/office/powerpoint/2010/main" val="2567596088"/>
              </p:ext>
            </p:extLst>
          </p:nvPr>
        </p:nvGraphicFramePr>
        <p:xfrm>
          <a:off x="25684321" y="7766335"/>
          <a:ext cx="7509317" cy="2707510"/>
        </p:xfrm>
        <a:graphic>
          <a:graphicData uri="http://schemas.openxmlformats.org/presentationml/2006/ole">
            <mc:AlternateContent xmlns:mc="http://schemas.openxmlformats.org/markup-compatibility/2006">
              <mc:Choice xmlns:v="urn:schemas-microsoft-com:vml" Requires="v">
                <p:oleObj r:id="rId36" imgW="3556800" imgH="1283040" progId="">
                  <p:embed/>
                </p:oleObj>
              </mc:Choice>
              <mc:Fallback>
                <p:oleObj r:id="rId36" imgW="3556800" imgH="1283040" progId="">
                  <p:embed/>
                  <p:pic>
                    <p:nvPicPr>
                      <p:cNvPr id="0" name=""/>
                      <p:cNvPicPr/>
                      <p:nvPr/>
                    </p:nvPicPr>
                    <p:blipFill>
                      <a:blip r:embed="rId37"/>
                      <a:stretch>
                        <a:fillRect/>
                      </a:stretch>
                    </p:blipFill>
                    <p:spPr>
                      <a:xfrm>
                        <a:off x="25684321" y="7766335"/>
                        <a:ext cx="7509317" cy="270751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ED13B585-46DA-4AF1-9993-7C1D2946BB42}"/>
              </a:ext>
            </a:extLst>
          </p:cNvPr>
          <p:cNvGraphicFramePr>
            <a:graphicFrameLocks noChangeAspect="1"/>
          </p:cNvGraphicFramePr>
          <p:nvPr>
            <p:extLst>
              <p:ext uri="{D42A27DB-BD31-4B8C-83A1-F6EECF244321}">
                <p14:modId xmlns:p14="http://schemas.microsoft.com/office/powerpoint/2010/main" val="315289262"/>
              </p:ext>
            </p:extLst>
          </p:nvPr>
        </p:nvGraphicFramePr>
        <p:xfrm>
          <a:off x="23272635" y="10700375"/>
          <a:ext cx="5812740" cy="4316578"/>
        </p:xfrm>
        <a:graphic>
          <a:graphicData uri="http://schemas.openxmlformats.org/presentationml/2006/ole">
            <mc:AlternateContent xmlns:mc="http://schemas.openxmlformats.org/markup-compatibility/2006">
              <mc:Choice xmlns:v="urn:schemas-microsoft-com:vml" Requires="v">
                <p:oleObj r:id="rId38" imgW="3434760" imgH="2550960" progId="">
                  <p:embed/>
                </p:oleObj>
              </mc:Choice>
              <mc:Fallback>
                <p:oleObj r:id="rId38" imgW="3434760" imgH="2550960" progId="">
                  <p:embed/>
                  <p:pic>
                    <p:nvPicPr>
                      <p:cNvPr id="0" name=""/>
                      <p:cNvPicPr/>
                      <p:nvPr/>
                    </p:nvPicPr>
                    <p:blipFill>
                      <a:blip r:embed="rId39"/>
                      <a:stretch>
                        <a:fillRect/>
                      </a:stretch>
                    </p:blipFill>
                    <p:spPr>
                      <a:xfrm>
                        <a:off x="23272635" y="10700375"/>
                        <a:ext cx="5812740" cy="4316578"/>
                      </a:xfrm>
                      <a:prstGeom prst="rect">
                        <a:avLst/>
                      </a:prstGeom>
                    </p:spPr>
                  </p:pic>
                </p:oleObj>
              </mc:Fallback>
            </mc:AlternateContent>
          </a:graphicData>
        </a:graphic>
      </p:graphicFrame>
      <p:grpSp>
        <p:nvGrpSpPr>
          <p:cNvPr id="47" name="Group 46">
            <a:extLst>
              <a:ext uri="{FF2B5EF4-FFF2-40B4-BE49-F238E27FC236}">
                <a16:creationId xmlns:a16="http://schemas.microsoft.com/office/drawing/2014/main" id="{51D59F6F-0671-4960-B29A-9FD861ED6D8F}"/>
              </a:ext>
            </a:extLst>
          </p:cNvPr>
          <p:cNvGrpSpPr/>
          <p:nvPr/>
        </p:nvGrpSpPr>
        <p:grpSpPr>
          <a:xfrm>
            <a:off x="28702061" y="10225784"/>
            <a:ext cx="4772692" cy="4645848"/>
            <a:chOff x="29700429" y="10448102"/>
            <a:chExt cx="3751522" cy="3651818"/>
          </a:xfrm>
        </p:grpSpPr>
        <p:grpSp>
          <p:nvGrpSpPr>
            <p:cNvPr id="22" name="Group 21">
              <a:extLst>
                <a:ext uri="{FF2B5EF4-FFF2-40B4-BE49-F238E27FC236}">
                  <a16:creationId xmlns:a16="http://schemas.microsoft.com/office/drawing/2014/main" id="{3372F849-57EE-4D3B-98FB-69B8F24C3730}"/>
                </a:ext>
              </a:extLst>
            </p:cNvPr>
            <p:cNvGrpSpPr/>
            <p:nvPr/>
          </p:nvGrpSpPr>
          <p:grpSpPr>
            <a:xfrm>
              <a:off x="29700429" y="10700321"/>
              <a:ext cx="3399599" cy="3399599"/>
              <a:chOff x="4329768" y="-6209235"/>
              <a:chExt cx="5113338" cy="5113338"/>
            </a:xfrm>
          </p:grpSpPr>
          <p:pic>
            <p:nvPicPr>
              <p:cNvPr id="117" name="Content Placeholder 17">
                <a:extLst>
                  <a:ext uri="{FF2B5EF4-FFF2-40B4-BE49-F238E27FC236}">
                    <a16:creationId xmlns:a16="http://schemas.microsoft.com/office/drawing/2014/main" id="{73CA0309-522C-40EA-A42A-930C78E302A6}"/>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4329768" y="-6209235"/>
                <a:ext cx="5113338" cy="5113338"/>
              </a:xfrm>
              <a:prstGeom prst="rect">
                <a:avLst/>
              </a:prstGeom>
            </p:spPr>
          </p:pic>
          <p:sp>
            <p:nvSpPr>
              <p:cNvPr id="118" name="TextBox 117">
                <a:extLst>
                  <a:ext uri="{FF2B5EF4-FFF2-40B4-BE49-F238E27FC236}">
                    <a16:creationId xmlns:a16="http://schemas.microsoft.com/office/drawing/2014/main" id="{3DBFBF94-9F5E-4BF6-8812-305A7D0D1DEA}"/>
                  </a:ext>
                </a:extLst>
              </p:cNvPr>
              <p:cNvSpPr txBox="1"/>
              <p:nvPr/>
            </p:nvSpPr>
            <p:spPr>
              <a:xfrm>
                <a:off x="5552150" y="-4738404"/>
                <a:ext cx="665940" cy="417598"/>
              </a:xfrm>
              <a:prstGeom prst="rect">
                <a:avLst/>
              </a:prstGeom>
              <a:noFill/>
            </p:spPr>
            <p:txBody>
              <a:bodyPr wrap="none" rtlCol="0">
                <a:spAutoFit/>
              </a:bodyPr>
              <a:lstStyle/>
              <a:p>
                <a:r>
                  <a:rPr lang="en-US" sz="1204" b="1" dirty="0">
                    <a:solidFill>
                      <a:srgbClr val="990033"/>
                    </a:solidFill>
                  </a:rPr>
                  <a:t>N.S.</a:t>
                </a:r>
              </a:p>
            </p:txBody>
          </p:sp>
          <p:sp>
            <p:nvSpPr>
              <p:cNvPr id="119" name="TextBox 118">
                <a:extLst>
                  <a:ext uri="{FF2B5EF4-FFF2-40B4-BE49-F238E27FC236}">
                    <a16:creationId xmlns:a16="http://schemas.microsoft.com/office/drawing/2014/main" id="{98B5FF5B-BD95-488A-BADE-EC24C69CDE5D}"/>
                  </a:ext>
                </a:extLst>
              </p:cNvPr>
              <p:cNvSpPr txBox="1"/>
              <p:nvPr/>
            </p:nvSpPr>
            <p:spPr>
              <a:xfrm>
                <a:off x="6244616" y="-4876906"/>
                <a:ext cx="665940" cy="417598"/>
              </a:xfrm>
              <a:prstGeom prst="rect">
                <a:avLst/>
              </a:prstGeom>
              <a:noFill/>
            </p:spPr>
            <p:txBody>
              <a:bodyPr wrap="none" rtlCol="0">
                <a:spAutoFit/>
              </a:bodyPr>
              <a:lstStyle/>
              <a:p>
                <a:r>
                  <a:rPr lang="en-US" sz="1204" b="1" dirty="0">
                    <a:solidFill>
                      <a:srgbClr val="990033"/>
                    </a:solidFill>
                  </a:rPr>
                  <a:t>N.S.</a:t>
                </a:r>
              </a:p>
            </p:txBody>
          </p:sp>
          <p:sp>
            <p:nvSpPr>
              <p:cNvPr id="120" name="TextBox 119">
                <a:extLst>
                  <a:ext uri="{FF2B5EF4-FFF2-40B4-BE49-F238E27FC236}">
                    <a16:creationId xmlns:a16="http://schemas.microsoft.com/office/drawing/2014/main" id="{459290C9-57F6-4EAB-95FD-2142350AE3CA}"/>
                  </a:ext>
                </a:extLst>
              </p:cNvPr>
              <p:cNvSpPr txBox="1"/>
              <p:nvPr/>
            </p:nvSpPr>
            <p:spPr>
              <a:xfrm>
                <a:off x="6685108" y="-3652559"/>
                <a:ext cx="740684" cy="694198"/>
              </a:xfrm>
              <a:prstGeom prst="rect">
                <a:avLst/>
              </a:prstGeom>
              <a:noFill/>
            </p:spPr>
            <p:txBody>
              <a:bodyPr wrap="none" rtlCol="0">
                <a:spAutoFit/>
              </a:bodyPr>
              <a:lstStyle/>
              <a:p>
                <a:r>
                  <a:rPr lang="en-US" sz="2399" dirty="0">
                    <a:solidFill>
                      <a:srgbClr val="990033"/>
                    </a:solidFill>
                  </a:rPr>
                  <a:t>**</a:t>
                </a:r>
              </a:p>
            </p:txBody>
          </p:sp>
          <p:sp>
            <p:nvSpPr>
              <p:cNvPr id="121" name="TextBox 120">
                <a:extLst>
                  <a:ext uri="{FF2B5EF4-FFF2-40B4-BE49-F238E27FC236}">
                    <a16:creationId xmlns:a16="http://schemas.microsoft.com/office/drawing/2014/main" id="{3150BEE3-FA6C-459E-8DF5-B66707F6C4C3}"/>
                  </a:ext>
                </a:extLst>
              </p:cNvPr>
              <p:cNvSpPr txBox="1"/>
              <p:nvPr/>
            </p:nvSpPr>
            <p:spPr>
              <a:xfrm>
                <a:off x="7663125" y="-3198323"/>
                <a:ext cx="740684" cy="694198"/>
              </a:xfrm>
              <a:prstGeom prst="rect">
                <a:avLst/>
              </a:prstGeom>
              <a:noFill/>
            </p:spPr>
            <p:txBody>
              <a:bodyPr wrap="none" rtlCol="0">
                <a:spAutoFit/>
              </a:bodyPr>
              <a:lstStyle/>
              <a:p>
                <a:r>
                  <a:rPr lang="en-US" sz="2399" dirty="0">
                    <a:solidFill>
                      <a:srgbClr val="990033"/>
                    </a:solidFill>
                  </a:rPr>
                  <a:t>**</a:t>
                </a:r>
              </a:p>
            </p:txBody>
          </p:sp>
          <p:sp>
            <p:nvSpPr>
              <p:cNvPr id="122" name="TextBox 121">
                <a:extLst>
                  <a:ext uri="{FF2B5EF4-FFF2-40B4-BE49-F238E27FC236}">
                    <a16:creationId xmlns:a16="http://schemas.microsoft.com/office/drawing/2014/main" id="{BE52A91C-D233-4ACB-B9F9-599404BF9915}"/>
                  </a:ext>
                </a:extLst>
              </p:cNvPr>
              <p:cNvSpPr txBox="1"/>
              <p:nvPr/>
            </p:nvSpPr>
            <p:spPr>
              <a:xfrm>
                <a:off x="7219235" y="-4139364"/>
                <a:ext cx="509219" cy="694198"/>
              </a:xfrm>
              <a:prstGeom prst="rect">
                <a:avLst/>
              </a:prstGeom>
              <a:noFill/>
            </p:spPr>
            <p:txBody>
              <a:bodyPr wrap="none" rtlCol="0">
                <a:spAutoFit/>
              </a:bodyPr>
              <a:lstStyle/>
              <a:p>
                <a:r>
                  <a:rPr lang="en-US" sz="2399" dirty="0">
                    <a:solidFill>
                      <a:srgbClr val="990033"/>
                    </a:solidFill>
                  </a:rPr>
                  <a:t>*</a:t>
                </a:r>
              </a:p>
            </p:txBody>
          </p:sp>
          <p:sp>
            <p:nvSpPr>
              <p:cNvPr id="123" name="TextBox 122">
                <a:extLst>
                  <a:ext uri="{FF2B5EF4-FFF2-40B4-BE49-F238E27FC236}">
                    <a16:creationId xmlns:a16="http://schemas.microsoft.com/office/drawing/2014/main" id="{A99985D7-CDCE-42B7-AC3E-67C2A4236F8D}"/>
                  </a:ext>
                </a:extLst>
              </p:cNvPr>
              <p:cNvSpPr txBox="1"/>
              <p:nvPr/>
            </p:nvSpPr>
            <p:spPr>
              <a:xfrm>
                <a:off x="8507991" y="-3800522"/>
                <a:ext cx="509219" cy="694198"/>
              </a:xfrm>
              <a:prstGeom prst="rect">
                <a:avLst/>
              </a:prstGeom>
              <a:noFill/>
            </p:spPr>
            <p:txBody>
              <a:bodyPr wrap="none" rtlCol="0">
                <a:spAutoFit/>
              </a:bodyPr>
              <a:lstStyle/>
              <a:p>
                <a:r>
                  <a:rPr lang="en-US" sz="2399" dirty="0">
                    <a:solidFill>
                      <a:srgbClr val="990033"/>
                    </a:solidFill>
                  </a:rPr>
                  <a:t>*</a:t>
                </a:r>
              </a:p>
            </p:txBody>
          </p:sp>
        </p:grpSp>
        <p:sp>
          <p:nvSpPr>
            <p:cNvPr id="7" name="Arrow: Down 6">
              <a:extLst>
                <a:ext uri="{FF2B5EF4-FFF2-40B4-BE49-F238E27FC236}">
                  <a16:creationId xmlns:a16="http://schemas.microsoft.com/office/drawing/2014/main" id="{1E8F61FA-0040-4746-BB33-A4D048A62AAE}"/>
                </a:ext>
              </a:extLst>
            </p:cNvPr>
            <p:cNvSpPr/>
            <p:nvPr/>
          </p:nvSpPr>
          <p:spPr>
            <a:xfrm>
              <a:off x="32894902" y="11822998"/>
              <a:ext cx="225435" cy="1994466"/>
            </a:xfrm>
            <a:prstGeom prst="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1" name="Arrow: Down 80">
              <a:extLst>
                <a:ext uri="{FF2B5EF4-FFF2-40B4-BE49-F238E27FC236}">
                  <a16:creationId xmlns:a16="http://schemas.microsoft.com/office/drawing/2014/main" id="{1E9E0D72-DE3B-476E-A56B-482ECAF703D2}"/>
                </a:ext>
              </a:extLst>
            </p:cNvPr>
            <p:cNvSpPr/>
            <p:nvPr/>
          </p:nvSpPr>
          <p:spPr>
            <a:xfrm rot="10800000">
              <a:off x="32894901" y="10867993"/>
              <a:ext cx="225436" cy="952859"/>
            </a:xfrm>
            <a:prstGeom prst="downArrow">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TextBox 7">
              <a:extLst>
                <a:ext uri="{FF2B5EF4-FFF2-40B4-BE49-F238E27FC236}">
                  <a16:creationId xmlns:a16="http://schemas.microsoft.com/office/drawing/2014/main" id="{83D84DA5-915F-432B-8E45-25A50CDFD2E9}"/>
                </a:ext>
              </a:extLst>
            </p:cNvPr>
            <p:cNvSpPr txBox="1"/>
            <p:nvPr/>
          </p:nvSpPr>
          <p:spPr>
            <a:xfrm rot="5400000">
              <a:off x="32719635" y="12518780"/>
              <a:ext cx="1095172" cy="369460"/>
            </a:xfrm>
            <a:prstGeom prst="rect">
              <a:avLst/>
            </a:prstGeom>
            <a:noFill/>
          </p:spPr>
          <p:txBody>
            <a:bodyPr wrap="none" rtlCol="0">
              <a:spAutoFit/>
            </a:bodyPr>
            <a:lstStyle/>
            <a:p>
              <a:r>
                <a:rPr lang="en-US" sz="1801" b="1" dirty="0">
                  <a:latin typeface="Arial" panose="020B0604020202020204" pitchFamily="34" charset="0"/>
                  <a:cs typeface="Arial" panose="020B0604020202020204" pitchFamily="34" charset="0"/>
                </a:rPr>
                <a:t>Synergy</a:t>
              </a:r>
            </a:p>
          </p:txBody>
        </p:sp>
        <p:sp>
          <p:nvSpPr>
            <p:cNvPr id="83" name="TextBox 82">
              <a:extLst>
                <a:ext uri="{FF2B5EF4-FFF2-40B4-BE49-F238E27FC236}">
                  <a16:creationId xmlns:a16="http://schemas.microsoft.com/office/drawing/2014/main" id="{55793764-F9A3-4F85-A220-79155B92E897}"/>
                </a:ext>
              </a:extLst>
            </p:cNvPr>
            <p:cNvSpPr txBox="1"/>
            <p:nvPr/>
          </p:nvSpPr>
          <p:spPr>
            <a:xfrm rot="5400000">
              <a:off x="32501609" y="11022554"/>
              <a:ext cx="1518364" cy="369460"/>
            </a:xfrm>
            <a:prstGeom prst="rect">
              <a:avLst/>
            </a:prstGeom>
            <a:noFill/>
          </p:spPr>
          <p:txBody>
            <a:bodyPr wrap="none" rtlCol="0">
              <a:spAutoFit/>
            </a:bodyPr>
            <a:lstStyle/>
            <a:p>
              <a:r>
                <a:rPr lang="en-US" sz="1801" b="1" dirty="0">
                  <a:latin typeface="Arial" panose="020B0604020202020204" pitchFamily="34" charset="0"/>
                  <a:cs typeface="Arial" panose="020B0604020202020204" pitchFamily="34" charset="0"/>
                </a:rPr>
                <a:t>Antagonism</a:t>
              </a:r>
            </a:p>
          </p:txBody>
        </p:sp>
      </p:grpSp>
      <p:sp>
        <p:nvSpPr>
          <p:cNvPr id="126" name="Text Box 189">
            <a:extLst>
              <a:ext uri="{FF2B5EF4-FFF2-40B4-BE49-F238E27FC236}">
                <a16:creationId xmlns:a16="http://schemas.microsoft.com/office/drawing/2014/main" id="{DC5935D2-FD43-4EEC-A131-3D4B4B750C40}"/>
              </a:ext>
            </a:extLst>
          </p:cNvPr>
          <p:cNvSpPr txBox="1">
            <a:spLocks noChangeArrowheads="1"/>
          </p:cNvSpPr>
          <p:nvPr/>
        </p:nvSpPr>
        <p:spPr bwMode="auto">
          <a:xfrm>
            <a:off x="33730758" y="18594058"/>
            <a:ext cx="9846613" cy="4049774"/>
          </a:xfrm>
          <a:prstGeom prst="rect">
            <a:avLst/>
          </a:prstGeom>
          <a:noFill/>
          <a:ln w="12700">
            <a:noFill/>
          </a:ln>
          <a:effectLst/>
        </p:spPr>
        <p:txBody>
          <a:bodyPr wrap="square" lIns="102844" tIns="102844" rIns="102844" bIns="102844">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560"/>
              </a:spcAft>
            </a:pPr>
            <a:r>
              <a:rPr lang="en-US" sz="2996" b="1" dirty="0">
                <a:solidFill>
                  <a:srgbClr val="8F1537"/>
                </a:solidFill>
              </a:rPr>
              <a:t>Patients: </a:t>
            </a:r>
            <a:r>
              <a:rPr lang="en-US" sz="2996" dirty="0"/>
              <a:t>Metastatic CRPC (</a:t>
            </a:r>
            <a:r>
              <a:rPr lang="en-US" sz="2996" dirty="0" err="1"/>
              <a:t>mCRPC</a:t>
            </a:r>
            <a:r>
              <a:rPr lang="en-US" sz="2996" dirty="0"/>
              <a:t>) patients showing initial signs of abiraterone resistance (defined as 2 rising PSAs of at least 0.3 ng/mL each) </a:t>
            </a:r>
          </a:p>
          <a:p>
            <a:pPr>
              <a:spcAft>
                <a:spcPts val="560"/>
              </a:spcAft>
            </a:pPr>
            <a:r>
              <a:rPr lang="en-US" sz="2996" b="1" dirty="0">
                <a:solidFill>
                  <a:srgbClr val="8F1537"/>
                </a:solidFill>
              </a:rPr>
              <a:t>Treatment: </a:t>
            </a:r>
            <a:r>
              <a:rPr lang="en-US" sz="2996" dirty="0"/>
              <a:t>Onvansertib + Abiraterone/Prednisone</a:t>
            </a:r>
          </a:p>
          <a:p>
            <a:pPr>
              <a:spcAft>
                <a:spcPts val="560"/>
              </a:spcAft>
            </a:pPr>
            <a:r>
              <a:rPr lang="en-US" sz="2996" b="1" dirty="0">
                <a:solidFill>
                  <a:srgbClr val="8F1537"/>
                </a:solidFill>
              </a:rPr>
              <a:t>Efficacy endpoints: </a:t>
            </a:r>
            <a:r>
              <a:rPr lang="en-US" sz="2996" dirty="0"/>
              <a:t>disease control evaluated as PSA decline or stabilization (PSA rise &lt;25% over baseline) </a:t>
            </a:r>
            <a:br>
              <a:rPr lang="en-US" sz="2996" dirty="0"/>
            </a:br>
            <a:r>
              <a:rPr lang="en-US" sz="2996" dirty="0"/>
              <a:t>and radiographic response per RECIST v1.1 criteria </a:t>
            </a:r>
            <a:br>
              <a:rPr lang="en-US" sz="2996" dirty="0"/>
            </a:br>
            <a:r>
              <a:rPr lang="en-US" sz="2996" dirty="0"/>
              <a:t>after 12 weeks of treatment </a:t>
            </a:r>
          </a:p>
        </p:txBody>
      </p:sp>
      <p:sp>
        <p:nvSpPr>
          <p:cNvPr id="31" name="TextBox 30">
            <a:extLst>
              <a:ext uri="{FF2B5EF4-FFF2-40B4-BE49-F238E27FC236}">
                <a16:creationId xmlns:a16="http://schemas.microsoft.com/office/drawing/2014/main" id="{62C73C45-A264-46F6-A7AF-C35CA407DE29}"/>
              </a:ext>
            </a:extLst>
          </p:cNvPr>
          <p:cNvSpPr txBox="1"/>
          <p:nvPr/>
        </p:nvSpPr>
        <p:spPr>
          <a:xfrm>
            <a:off x="17831554" y="19040066"/>
            <a:ext cx="10778555" cy="1815882"/>
          </a:xfrm>
          <a:prstGeom prst="rect">
            <a:avLst/>
          </a:prstGeom>
          <a:noFill/>
        </p:spPr>
        <p:txBody>
          <a:bodyPr wrap="square" rtlCol="0">
            <a:spAutoFit/>
          </a:bodyPr>
          <a:lstStyle/>
          <a:p>
            <a:r>
              <a:rPr lang="en-US" sz="2800" dirty="0"/>
              <a:t>	To identify AR-independent effects of abiraterone RNA sequencing was performed on C4-2 and LNCaP cells treated with vehicle, abiraterone, enzalutamide or </a:t>
            </a:r>
            <a:r>
              <a:rPr lang="en-US" sz="2800" dirty="0" err="1"/>
              <a:t>onvansertib</a:t>
            </a:r>
            <a:r>
              <a:rPr lang="en-US" sz="2800" dirty="0"/>
              <a:t>.  Gene expression values were transformed to gene set enrichment scores using GSVA</a:t>
            </a:r>
            <a:r>
              <a:rPr lang="en-US" sz="2800" baseline="30000" dirty="0"/>
              <a:t>3</a:t>
            </a:r>
            <a:r>
              <a:rPr lang="en-US" sz="2800" dirty="0"/>
              <a:t>.</a:t>
            </a:r>
          </a:p>
        </p:txBody>
      </p:sp>
      <p:sp>
        <p:nvSpPr>
          <p:cNvPr id="33" name="TextBox 32">
            <a:extLst>
              <a:ext uri="{FF2B5EF4-FFF2-40B4-BE49-F238E27FC236}">
                <a16:creationId xmlns:a16="http://schemas.microsoft.com/office/drawing/2014/main" id="{DEFC8660-50BC-463D-A14D-3BCA68912D15}"/>
              </a:ext>
            </a:extLst>
          </p:cNvPr>
          <p:cNvSpPr txBox="1"/>
          <p:nvPr/>
        </p:nvSpPr>
        <p:spPr>
          <a:xfrm>
            <a:off x="25279109" y="20901374"/>
            <a:ext cx="7972509" cy="2677656"/>
          </a:xfrm>
          <a:prstGeom prst="rect">
            <a:avLst/>
          </a:prstGeom>
          <a:noFill/>
        </p:spPr>
        <p:txBody>
          <a:bodyPr wrap="square" rtlCol="0">
            <a:spAutoFit/>
          </a:bodyPr>
          <a:lstStyle/>
          <a:p>
            <a:r>
              <a:rPr lang="en-US" sz="2800" dirty="0"/>
              <a:t>	In C4-2 cells there were a large number of genes sets that were regulated by abiraterone and not enzalutamide .  Of these </a:t>
            </a:r>
            <a:r>
              <a:rPr lang="en-US" sz="2800" dirty="0" err="1"/>
              <a:t>abi</a:t>
            </a:r>
            <a:r>
              <a:rPr lang="en-US" sz="2800" dirty="0"/>
              <a:t>-specific gene sets, many were also differentially regulated by </a:t>
            </a:r>
            <a:r>
              <a:rPr lang="en-US" sz="2800" dirty="0" err="1"/>
              <a:t>onvansertib</a:t>
            </a:r>
            <a:r>
              <a:rPr lang="en-US" sz="2800" dirty="0"/>
              <a:t> treatment.  This was not the case in LNCaP cells that do not show synergy.  </a:t>
            </a:r>
          </a:p>
        </p:txBody>
      </p:sp>
      <p:graphicFrame>
        <p:nvGraphicFramePr>
          <p:cNvPr id="107" name="Object 106">
            <a:extLst>
              <a:ext uri="{FF2B5EF4-FFF2-40B4-BE49-F238E27FC236}">
                <a16:creationId xmlns:a16="http://schemas.microsoft.com/office/drawing/2014/main" id="{0599D807-B121-49B8-85F7-F33398CD46C3}"/>
              </a:ext>
            </a:extLst>
          </p:cNvPr>
          <p:cNvGraphicFramePr>
            <a:graphicFrameLocks noChangeAspect="1"/>
          </p:cNvGraphicFramePr>
          <p:nvPr>
            <p:extLst>
              <p:ext uri="{D42A27DB-BD31-4B8C-83A1-F6EECF244321}">
                <p14:modId xmlns:p14="http://schemas.microsoft.com/office/powerpoint/2010/main" val="1570616414"/>
              </p:ext>
            </p:extLst>
          </p:nvPr>
        </p:nvGraphicFramePr>
        <p:xfrm>
          <a:off x="41217157" y="12050124"/>
          <a:ext cx="1560823" cy="709970"/>
        </p:xfrm>
        <a:graphic>
          <a:graphicData uri="http://schemas.openxmlformats.org/presentationml/2006/ole">
            <mc:AlternateContent xmlns:mc="http://schemas.openxmlformats.org/markup-compatibility/2006">
              <mc:Choice xmlns:v="urn:schemas-microsoft-com:vml" Requires="v">
                <p:oleObj r:id="rId41" imgW="597240" imgH="271080" progId="">
                  <p:embed/>
                </p:oleObj>
              </mc:Choice>
              <mc:Fallback>
                <p:oleObj r:id="rId41" imgW="597240" imgH="271080" progId="">
                  <p:embed/>
                  <p:pic>
                    <p:nvPicPr>
                      <p:cNvPr id="3" name="Object 2">
                        <a:extLst>
                          <a:ext uri="{FF2B5EF4-FFF2-40B4-BE49-F238E27FC236}">
                            <a16:creationId xmlns:a16="http://schemas.microsoft.com/office/drawing/2014/main" id="{57E726A5-8AF0-49C3-9E0B-1FF22C4422B7}"/>
                          </a:ext>
                        </a:extLst>
                      </p:cNvPr>
                      <p:cNvPicPr/>
                      <p:nvPr/>
                    </p:nvPicPr>
                    <p:blipFill>
                      <a:blip r:embed="rId42"/>
                      <a:stretch>
                        <a:fillRect/>
                      </a:stretch>
                    </p:blipFill>
                    <p:spPr>
                      <a:xfrm>
                        <a:off x="41217157" y="12050124"/>
                        <a:ext cx="1560823" cy="709970"/>
                      </a:xfrm>
                      <a:prstGeom prst="rect">
                        <a:avLst/>
                      </a:prstGeom>
                    </p:spPr>
                  </p:pic>
                </p:oleObj>
              </mc:Fallback>
            </mc:AlternateContent>
          </a:graphicData>
        </a:graphic>
      </p:graphicFrame>
      <p:sp>
        <p:nvSpPr>
          <p:cNvPr id="42" name="TextBox 41">
            <a:extLst>
              <a:ext uri="{FF2B5EF4-FFF2-40B4-BE49-F238E27FC236}">
                <a16:creationId xmlns:a16="http://schemas.microsoft.com/office/drawing/2014/main" id="{D7A69625-10AE-458D-B588-C662BC6685A8}"/>
              </a:ext>
            </a:extLst>
          </p:cNvPr>
          <p:cNvSpPr txBox="1"/>
          <p:nvPr/>
        </p:nvSpPr>
        <p:spPr>
          <a:xfrm>
            <a:off x="33638158" y="7057513"/>
            <a:ext cx="8933043" cy="4832092"/>
          </a:xfrm>
          <a:prstGeom prst="rect">
            <a:avLst/>
          </a:prstGeom>
          <a:noFill/>
        </p:spPr>
        <p:txBody>
          <a:bodyPr wrap="square" rtlCol="0">
            <a:spAutoFit/>
          </a:bodyPr>
          <a:lstStyle/>
          <a:p>
            <a:r>
              <a:rPr lang="en-US" sz="2800" dirty="0"/>
              <a:t>	Using live-cell microscopy we found that abiraterone treatment disrupts proper spindle orientation, increasing both the difference in spindle orientation between prometaphase and telophase as well as the cumulative rotation throughout mitosis.  Abiraterone also increased the frequency of division that were not parallel to the growth surface and, dramatically increased the frequency of mitotic arrest caused by PLK1i.  The observation that enzalutamide did not result in these phenotypes indicates these effects of abiraterone are independent of AR signaling.</a:t>
            </a:r>
          </a:p>
          <a:p>
            <a:endParaRPr lang="en-US" sz="2800" dirty="0"/>
          </a:p>
        </p:txBody>
      </p:sp>
      <p:sp>
        <p:nvSpPr>
          <p:cNvPr id="11" name="TextBox 10">
            <a:extLst>
              <a:ext uri="{FF2B5EF4-FFF2-40B4-BE49-F238E27FC236}">
                <a16:creationId xmlns:a16="http://schemas.microsoft.com/office/drawing/2014/main" id="{B727950A-89B3-45E9-9586-9DAD753970AA}"/>
              </a:ext>
            </a:extLst>
          </p:cNvPr>
          <p:cNvSpPr txBox="1"/>
          <p:nvPr/>
        </p:nvSpPr>
        <p:spPr>
          <a:xfrm>
            <a:off x="18103915" y="23449089"/>
            <a:ext cx="15199107" cy="1815882"/>
          </a:xfrm>
          <a:prstGeom prst="rect">
            <a:avLst/>
          </a:prstGeom>
          <a:noFill/>
        </p:spPr>
        <p:txBody>
          <a:bodyPr wrap="square" rtlCol="0">
            <a:spAutoFit/>
          </a:bodyPr>
          <a:lstStyle/>
          <a:p>
            <a:r>
              <a:rPr lang="en-US" sz="2800" dirty="0"/>
              <a:t>	Hierarchical clustering of gene sets shared between abiraterone and </a:t>
            </a:r>
            <a:r>
              <a:rPr lang="en-US" sz="2800" dirty="0" err="1"/>
              <a:t>onvansertib</a:t>
            </a:r>
            <a:r>
              <a:rPr lang="en-US" sz="2800" dirty="0"/>
              <a:t> in C4-2 cells identified 34 (cluster B) that are upregulated by abiraterone but not enzalutamide treatment and only in cells that show synergy (C4-2). Cluster B is highly enriched in gene sets associated with mitosis and mitotic spindle assembly indicating abiraterone may affect these processes in a synergy-specific manner.</a:t>
            </a:r>
          </a:p>
        </p:txBody>
      </p:sp>
      <p:sp>
        <p:nvSpPr>
          <p:cNvPr id="128" name="Text Box 189">
            <a:extLst>
              <a:ext uri="{FF2B5EF4-FFF2-40B4-BE49-F238E27FC236}">
                <a16:creationId xmlns:a16="http://schemas.microsoft.com/office/drawing/2014/main" id="{B57C90C9-A3FF-466C-9C3B-92CB048F9209}"/>
              </a:ext>
            </a:extLst>
          </p:cNvPr>
          <p:cNvSpPr txBox="1">
            <a:spLocks noChangeArrowheads="1"/>
          </p:cNvSpPr>
          <p:nvPr/>
        </p:nvSpPr>
        <p:spPr bwMode="auto">
          <a:xfrm>
            <a:off x="33771656" y="22877314"/>
            <a:ext cx="9440331" cy="668720"/>
          </a:xfrm>
          <a:prstGeom prst="rect">
            <a:avLst/>
          </a:prstGeom>
          <a:noFill/>
          <a:ln w="12700">
            <a:noFill/>
          </a:ln>
          <a:effectLst/>
        </p:spPr>
        <p:txBody>
          <a:bodyPr wrap="square" lIns="102844" tIns="102844" rIns="102844" bIns="102844">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560"/>
              </a:spcAft>
            </a:pPr>
            <a:r>
              <a:rPr lang="en-US" sz="2996" b="1" dirty="0">
                <a:solidFill>
                  <a:srgbClr val="8F1537"/>
                </a:solidFill>
              </a:rPr>
              <a:t>From the Bench to the Patient</a:t>
            </a:r>
            <a:endParaRPr lang="en-US" sz="2996" dirty="0"/>
          </a:p>
        </p:txBody>
      </p:sp>
      <p:grpSp>
        <p:nvGrpSpPr>
          <p:cNvPr id="45" name="Group 44">
            <a:extLst>
              <a:ext uri="{FF2B5EF4-FFF2-40B4-BE49-F238E27FC236}">
                <a16:creationId xmlns:a16="http://schemas.microsoft.com/office/drawing/2014/main" id="{65F879E4-5A18-4D50-B189-08D72B733EB4}"/>
              </a:ext>
            </a:extLst>
          </p:cNvPr>
          <p:cNvGrpSpPr/>
          <p:nvPr/>
        </p:nvGrpSpPr>
        <p:grpSpPr>
          <a:xfrm>
            <a:off x="33532002" y="23781832"/>
            <a:ext cx="5423077" cy="1778621"/>
            <a:chOff x="33532002" y="23814996"/>
            <a:chExt cx="5423077" cy="1778621"/>
          </a:xfrm>
        </p:grpSpPr>
        <p:pic>
          <p:nvPicPr>
            <p:cNvPr id="139" name="Picture 138">
              <a:extLst>
                <a:ext uri="{FF2B5EF4-FFF2-40B4-BE49-F238E27FC236}">
                  <a16:creationId xmlns:a16="http://schemas.microsoft.com/office/drawing/2014/main" id="{96D23B99-9D79-468A-A499-701A0E6F216D}"/>
                </a:ext>
              </a:extLst>
            </p:cNvPr>
            <p:cNvPicPr>
              <a:picLocks noChangeAspect="1"/>
            </p:cNvPicPr>
            <p:nvPr/>
          </p:nvPicPr>
          <p:blipFill>
            <a:blip r:embed="rId43"/>
            <a:stretch>
              <a:fillRect/>
            </a:stretch>
          </p:blipFill>
          <p:spPr>
            <a:xfrm>
              <a:off x="34814654" y="23814996"/>
              <a:ext cx="2857773" cy="8692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0" name="TextBox 139">
              <a:extLst>
                <a:ext uri="{FF2B5EF4-FFF2-40B4-BE49-F238E27FC236}">
                  <a16:creationId xmlns:a16="http://schemas.microsoft.com/office/drawing/2014/main" id="{B3776AA0-B36A-4C9E-821A-DA37F3D6B454}"/>
                </a:ext>
              </a:extLst>
            </p:cNvPr>
            <p:cNvSpPr txBox="1"/>
            <p:nvPr/>
          </p:nvSpPr>
          <p:spPr>
            <a:xfrm>
              <a:off x="33532002" y="24639510"/>
              <a:ext cx="5423077" cy="954107"/>
            </a:xfrm>
            <a:prstGeom prst="rect">
              <a:avLst/>
            </a:prstGeom>
            <a:noFill/>
          </p:spPr>
          <p:txBody>
            <a:bodyPr wrap="square" rtlCol="0">
              <a:spAutoFit/>
            </a:bodyPr>
            <a:lstStyle>
              <a:defPPr>
                <a:defRPr lang="en-US"/>
              </a:defPPr>
              <a:lvl1pPr>
                <a:defRPr sz="3000"/>
              </a:lvl1pPr>
            </a:lstStyle>
            <a:p>
              <a:pPr algn="ctr"/>
              <a:r>
                <a:rPr lang="en-US" sz="2800" dirty="0"/>
                <a:t>Transcriptome analysis of 32,000 prostate cancer specimens</a:t>
              </a:r>
            </a:p>
          </p:txBody>
        </p:sp>
      </p:grpSp>
      <p:sp>
        <p:nvSpPr>
          <p:cNvPr id="141" name="TextBox 140">
            <a:extLst>
              <a:ext uri="{FF2B5EF4-FFF2-40B4-BE49-F238E27FC236}">
                <a16:creationId xmlns:a16="http://schemas.microsoft.com/office/drawing/2014/main" id="{FE6CB80A-A55E-4519-B61F-B33785205E79}"/>
              </a:ext>
            </a:extLst>
          </p:cNvPr>
          <p:cNvSpPr txBox="1"/>
          <p:nvPr/>
        </p:nvSpPr>
        <p:spPr>
          <a:xfrm>
            <a:off x="39538299" y="23763201"/>
            <a:ext cx="4038683" cy="1815882"/>
          </a:xfrm>
          <a:prstGeom prst="rect">
            <a:avLst/>
          </a:prstGeom>
          <a:noFill/>
        </p:spPr>
        <p:txBody>
          <a:bodyPr wrap="square" rtlCol="0">
            <a:spAutoFit/>
          </a:bodyPr>
          <a:lstStyle/>
          <a:p>
            <a:pPr algn="ctr"/>
            <a:r>
              <a:rPr lang="en-US" sz="2800" dirty="0"/>
              <a:t>Identified 4 molecular subtypes: luminal A, luminal proliferating, basal, basal Immune</a:t>
            </a:r>
          </a:p>
        </p:txBody>
      </p:sp>
      <p:sp>
        <p:nvSpPr>
          <p:cNvPr id="144" name="Right Arrow 29">
            <a:extLst>
              <a:ext uri="{FF2B5EF4-FFF2-40B4-BE49-F238E27FC236}">
                <a16:creationId xmlns:a16="http://schemas.microsoft.com/office/drawing/2014/main" id="{998E57BE-55CF-402C-9F00-2EC0A4F42F6A}"/>
              </a:ext>
            </a:extLst>
          </p:cNvPr>
          <p:cNvSpPr/>
          <p:nvPr/>
        </p:nvSpPr>
        <p:spPr>
          <a:xfrm>
            <a:off x="38694910" y="24440581"/>
            <a:ext cx="773668" cy="461123"/>
          </a:xfrm>
          <a:prstGeom prst="rightArrow">
            <a:avLst/>
          </a:prstGeom>
          <a:solidFill>
            <a:srgbClr val="EE8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solidFill>
                <a:schemeClr val="tx1"/>
              </a:solidFill>
            </a:endParaRPr>
          </a:p>
        </p:txBody>
      </p:sp>
      <p:sp>
        <p:nvSpPr>
          <p:cNvPr id="145" name="TextBox 144">
            <a:extLst>
              <a:ext uri="{FF2B5EF4-FFF2-40B4-BE49-F238E27FC236}">
                <a16:creationId xmlns:a16="http://schemas.microsoft.com/office/drawing/2014/main" id="{9F9483D3-18B6-4001-B656-86F1B06C8887}"/>
              </a:ext>
            </a:extLst>
          </p:cNvPr>
          <p:cNvSpPr txBox="1"/>
          <p:nvPr/>
        </p:nvSpPr>
        <p:spPr>
          <a:xfrm>
            <a:off x="39390664" y="26299001"/>
            <a:ext cx="4333952" cy="954107"/>
          </a:xfrm>
          <a:prstGeom prst="rect">
            <a:avLst/>
          </a:prstGeom>
          <a:noFill/>
        </p:spPr>
        <p:txBody>
          <a:bodyPr wrap="square" rtlCol="0">
            <a:spAutoFit/>
          </a:bodyPr>
          <a:lstStyle>
            <a:defPPr>
              <a:defRPr lang="en-US"/>
            </a:defPPr>
            <a:lvl1pPr algn="ctr">
              <a:defRPr sz="2800"/>
            </a:lvl1pPr>
          </a:lstStyle>
          <a:p>
            <a:r>
              <a:rPr lang="en-US" dirty="0"/>
              <a:t>Transcriptome analysis with Decipher Biosciences</a:t>
            </a:r>
          </a:p>
        </p:txBody>
      </p:sp>
      <p:grpSp>
        <p:nvGrpSpPr>
          <p:cNvPr id="44" name="Group 43">
            <a:extLst>
              <a:ext uri="{FF2B5EF4-FFF2-40B4-BE49-F238E27FC236}">
                <a16:creationId xmlns:a16="http://schemas.microsoft.com/office/drawing/2014/main" id="{51039A6C-04F1-42C2-B397-EF71C4CDC3C3}"/>
              </a:ext>
            </a:extLst>
          </p:cNvPr>
          <p:cNvGrpSpPr/>
          <p:nvPr/>
        </p:nvGrpSpPr>
        <p:grpSpPr>
          <a:xfrm>
            <a:off x="33925718" y="25756999"/>
            <a:ext cx="4635645" cy="2038111"/>
            <a:chOff x="33925718" y="26001988"/>
            <a:chExt cx="4635645" cy="2038111"/>
          </a:xfrm>
        </p:grpSpPr>
        <p:sp>
          <p:nvSpPr>
            <p:cNvPr id="143" name="TextBox 142">
              <a:extLst>
                <a:ext uri="{FF2B5EF4-FFF2-40B4-BE49-F238E27FC236}">
                  <a16:creationId xmlns:a16="http://schemas.microsoft.com/office/drawing/2014/main" id="{81EEF9C9-0C2C-483D-B555-78F6AA63B088}"/>
                </a:ext>
              </a:extLst>
            </p:cNvPr>
            <p:cNvSpPr txBox="1"/>
            <p:nvPr/>
          </p:nvSpPr>
          <p:spPr>
            <a:xfrm>
              <a:off x="33925718" y="27085992"/>
              <a:ext cx="4635645" cy="954107"/>
            </a:xfrm>
            <a:prstGeom prst="rect">
              <a:avLst/>
            </a:prstGeom>
            <a:noFill/>
          </p:spPr>
          <p:txBody>
            <a:bodyPr wrap="square" rtlCol="0">
              <a:spAutoFit/>
            </a:bodyPr>
            <a:lstStyle>
              <a:defPPr>
                <a:defRPr lang="en-US"/>
              </a:defPPr>
              <a:lvl1pPr algn="ctr">
                <a:defRPr sz="2400"/>
              </a:lvl1pPr>
            </a:lstStyle>
            <a:p>
              <a:r>
                <a:rPr lang="en-US" sz="2800" dirty="0"/>
                <a:t>Analyzing archived tissue from patients enrolled in the trial</a:t>
              </a:r>
            </a:p>
          </p:txBody>
        </p:sp>
        <p:pic>
          <p:nvPicPr>
            <p:cNvPr id="146" name="Picture 145">
              <a:extLst>
                <a:ext uri="{FF2B5EF4-FFF2-40B4-BE49-F238E27FC236}">
                  <a16:creationId xmlns:a16="http://schemas.microsoft.com/office/drawing/2014/main" id="{A9B3BAE4-5C90-413F-932C-37F7A980318D}"/>
                </a:ext>
              </a:extLst>
            </p:cNvPr>
            <p:cNvPicPr>
              <a:picLocks noChangeAspect="1"/>
            </p:cNvPicPr>
            <p:nvPr/>
          </p:nvPicPr>
          <p:blipFill rotWithShape="1">
            <a:blip r:embed="rId44" cstate="email">
              <a:extLst>
                <a:ext uri="{28A0092B-C50C-407E-A947-70E740481C1C}">
                  <a14:useLocalDpi xmlns:a14="http://schemas.microsoft.com/office/drawing/2010/main"/>
                </a:ext>
              </a:extLst>
            </a:blip>
            <a:srcRect/>
            <a:stretch/>
          </p:blipFill>
          <p:spPr>
            <a:xfrm>
              <a:off x="35229735" y="26001988"/>
              <a:ext cx="2027611" cy="10561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50" name="Round Diagonal Corner Rectangle 38">
            <a:extLst>
              <a:ext uri="{FF2B5EF4-FFF2-40B4-BE49-F238E27FC236}">
                <a16:creationId xmlns:a16="http://schemas.microsoft.com/office/drawing/2014/main" id="{E023FE6D-0D88-4849-A888-C69532DCD6F6}"/>
              </a:ext>
            </a:extLst>
          </p:cNvPr>
          <p:cNvSpPr/>
          <p:nvPr/>
        </p:nvSpPr>
        <p:spPr>
          <a:xfrm>
            <a:off x="44056012" y="23189886"/>
            <a:ext cx="6593123" cy="2485787"/>
          </a:xfrm>
          <a:prstGeom prst="round2DiagRect">
            <a:avLst/>
          </a:prstGeom>
          <a:noFill/>
        </p:spPr>
        <p:txBody>
          <a:bodyPr wrap="square" rtlCol="0">
            <a:spAutoFit/>
          </a:bodyPr>
          <a:lstStyle/>
          <a:p>
            <a:pPr algn="ctr"/>
            <a:r>
              <a:rPr lang="en-US" sz="2800" dirty="0"/>
              <a:t>The </a:t>
            </a:r>
            <a:r>
              <a:rPr lang="en-US" sz="2800" dirty="0" err="1"/>
              <a:t>abi</a:t>
            </a:r>
            <a:r>
              <a:rPr lang="en-US" sz="2800" dirty="0"/>
              <a:t>/</a:t>
            </a:r>
            <a:r>
              <a:rPr lang="en-US" sz="2800" dirty="0" err="1"/>
              <a:t>onv</a:t>
            </a:r>
            <a:r>
              <a:rPr lang="en-US" sz="2800" dirty="0"/>
              <a:t> synergy gene signature was enriched in the basal subtype, a subtype representing  ~30% of </a:t>
            </a:r>
            <a:r>
              <a:rPr lang="en-US" sz="2800" dirty="0" err="1"/>
              <a:t>mCRPC</a:t>
            </a:r>
            <a:r>
              <a:rPr lang="en-US" sz="2800" dirty="0"/>
              <a:t> patients and associated with lower response to androgen deprivation therapy (ADT)</a:t>
            </a:r>
          </a:p>
        </p:txBody>
      </p:sp>
      <p:sp>
        <p:nvSpPr>
          <p:cNvPr id="153" name="Round Diagonal Corner Rectangle 41">
            <a:extLst>
              <a:ext uri="{FF2B5EF4-FFF2-40B4-BE49-F238E27FC236}">
                <a16:creationId xmlns:a16="http://schemas.microsoft.com/office/drawing/2014/main" id="{B8971E7C-16DD-4E61-8B50-50E0B6298C05}"/>
              </a:ext>
            </a:extLst>
          </p:cNvPr>
          <p:cNvSpPr/>
          <p:nvPr/>
        </p:nvSpPr>
        <p:spPr>
          <a:xfrm>
            <a:off x="44529058" y="25771524"/>
            <a:ext cx="6160625" cy="2009061"/>
          </a:xfrm>
          <a:prstGeom prst="round2DiagRect">
            <a:avLst/>
          </a:prstGeom>
          <a:noFill/>
        </p:spPr>
        <p:txBody>
          <a:bodyPr wrap="square" rtlCol="0">
            <a:spAutoFit/>
          </a:bodyPr>
          <a:lstStyle/>
          <a:p>
            <a:pPr algn="ctr"/>
            <a:r>
              <a:rPr lang="en-US" sz="2800" dirty="0"/>
              <a:t>Goal: correlate clinical response with the </a:t>
            </a:r>
            <a:r>
              <a:rPr lang="en-US" sz="2800" dirty="0" err="1"/>
              <a:t>abi</a:t>
            </a:r>
            <a:r>
              <a:rPr lang="en-US" sz="2800" dirty="0"/>
              <a:t>/</a:t>
            </a:r>
            <a:r>
              <a:rPr lang="en-US" sz="2800" dirty="0" err="1"/>
              <a:t>onv</a:t>
            </a:r>
            <a:r>
              <a:rPr lang="en-US" sz="2800" dirty="0"/>
              <a:t> synergy gene signature and prostate cancer  molecular subtypes</a:t>
            </a:r>
          </a:p>
        </p:txBody>
      </p:sp>
      <p:sp>
        <p:nvSpPr>
          <p:cNvPr id="154" name="Right Arrow 29">
            <a:extLst>
              <a:ext uri="{FF2B5EF4-FFF2-40B4-BE49-F238E27FC236}">
                <a16:creationId xmlns:a16="http://schemas.microsoft.com/office/drawing/2014/main" id="{9901B408-FAA3-482A-AE6B-E7E5355B693C}"/>
              </a:ext>
            </a:extLst>
          </p:cNvPr>
          <p:cNvSpPr/>
          <p:nvPr/>
        </p:nvSpPr>
        <p:spPr>
          <a:xfrm>
            <a:off x="43584289" y="24440581"/>
            <a:ext cx="773668" cy="461123"/>
          </a:xfrm>
          <a:prstGeom prst="rightArrow">
            <a:avLst/>
          </a:prstGeom>
          <a:solidFill>
            <a:srgbClr val="EE8B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solidFill>
                <a:schemeClr val="tx1"/>
              </a:solidFill>
            </a:endParaRPr>
          </a:p>
        </p:txBody>
      </p:sp>
      <p:graphicFrame>
        <p:nvGraphicFramePr>
          <p:cNvPr id="9" name="Object 8">
            <a:extLst>
              <a:ext uri="{FF2B5EF4-FFF2-40B4-BE49-F238E27FC236}">
                <a16:creationId xmlns:a16="http://schemas.microsoft.com/office/drawing/2014/main" id="{4CC7A1DC-0E5F-4D8F-A743-18C16C956153}"/>
              </a:ext>
            </a:extLst>
          </p:cNvPr>
          <p:cNvGraphicFramePr>
            <a:graphicFrameLocks noChangeAspect="1"/>
          </p:cNvGraphicFramePr>
          <p:nvPr>
            <p:extLst>
              <p:ext uri="{D42A27DB-BD31-4B8C-83A1-F6EECF244321}">
                <p14:modId xmlns:p14="http://schemas.microsoft.com/office/powerpoint/2010/main" val="2762840703"/>
              </p:ext>
            </p:extLst>
          </p:nvPr>
        </p:nvGraphicFramePr>
        <p:xfrm>
          <a:off x="647275" y="28863133"/>
          <a:ext cx="16787135" cy="3505412"/>
        </p:xfrm>
        <a:graphic>
          <a:graphicData uri="http://schemas.openxmlformats.org/presentationml/2006/ole">
            <mc:AlternateContent xmlns:mc="http://schemas.openxmlformats.org/markup-compatibility/2006">
              <mc:Choice xmlns:v="urn:schemas-microsoft-com:vml" Requires="v">
                <p:oleObj r:id="rId45" imgW="8643960" imgH="1804320" progId="">
                  <p:embed/>
                </p:oleObj>
              </mc:Choice>
              <mc:Fallback>
                <p:oleObj r:id="rId45" imgW="8643960" imgH="1804320" progId="">
                  <p:embed/>
                  <p:pic>
                    <p:nvPicPr>
                      <p:cNvPr id="0" name=""/>
                      <p:cNvPicPr/>
                      <p:nvPr/>
                    </p:nvPicPr>
                    <p:blipFill>
                      <a:blip r:embed="rId46"/>
                      <a:stretch>
                        <a:fillRect/>
                      </a:stretch>
                    </p:blipFill>
                    <p:spPr>
                      <a:xfrm>
                        <a:off x="647275" y="28863133"/>
                        <a:ext cx="16787135" cy="3505412"/>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DDDEE27B-081A-4607-A5B6-BC1E0A8BA1D6}"/>
              </a:ext>
            </a:extLst>
          </p:cNvPr>
          <p:cNvGraphicFramePr>
            <a:graphicFrameLocks noChangeAspect="1"/>
          </p:cNvGraphicFramePr>
          <p:nvPr>
            <p:extLst>
              <p:ext uri="{D42A27DB-BD31-4B8C-83A1-F6EECF244321}">
                <p14:modId xmlns:p14="http://schemas.microsoft.com/office/powerpoint/2010/main" val="475030621"/>
              </p:ext>
            </p:extLst>
          </p:nvPr>
        </p:nvGraphicFramePr>
        <p:xfrm>
          <a:off x="653104" y="21810374"/>
          <a:ext cx="7692641" cy="5275618"/>
        </p:xfrm>
        <a:graphic>
          <a:graphicData uri="http://schemas.openxmlformats.org/presentationml/2006/ole">
            <mc:AlternateContent xmlns:mc="http://schemas.openxmlformats.org/markup-compatibility/2006">
              <mc:Choice xmlns:v="urn:schemas-microsoft-com:vml" Requires="v">
                <p:oleObj r:id="rId47" imgW="2626560" imgH="1801080" progId="">
                  <p:embed/>
                </p:oleObj>
              </mc:Choice>
              <mc:Fallback>
                <p:oleObj r:id="rId47" imgW="2626560" imgH="1801080" progId="">
                  <p:embed/>
                  <p:pic>
                    <p:nvPicPr>
                      <p:cNvPr id="0" name=""/>
                      <p:cNvPicPr/>
                      <p:nvPr/>
                    </p:nvPicPr>
                    <p:blipFill>
                      <a:blip r:embed="rId48"/>
                      <a:stretch>
                        <a:fillRect/>
                      </a:stretch>
                    </p:blipFill>
                    <p:spPr>
                      <a:xfrm>
                        <a:off x="653104" y="21810374"/>
                        <a:ext cx="7692641" cy="5275618"/>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03888F60-A637-401B-8CC3-70943742597E}"/>
              </a:ext>
            </a:extLst>
          </p:cNvPr>
          <p:cNvGraphicFramePr>
            <a:graphicFrameLocks noChangeAspect="1"/>
          </p:cNvGraphicFramePr>
          <p:nvPr>
            <p:extLst>
              <p:ext uri="{D42A27DB-BD31-4B8C-83A1-F6EECF244321}">
                <p14:modId xmlns:p14="http://schemas.microsoft.com/office/powerpoint/2010/main" val="56139098"/>
              </p:ext>
            </p:extLst>
          </p:nvPr>
        </p:nvGraphicFramePr>
        <p:xfrm>
          <a:off x="9926989" y="15062888"/>
          <a:ext cx="6049298" cy="4415921"/>
        </p:xfrm>
        <a:graphic>
          <a:graphicData uri="http://schemas.openxmlformats.org/presentationml/2006/ole">
            <mc:AlternateContent xmlns:mc="http://schemas.openxmlformats.org/markup-compatibility/2006">
              <mc:Choice xmlns:v="urn:schemas-microsoft-com:vml" Requires="v">
                <p:oleObj r:id="rId49" imgW="4303440" imgH="3142440" progId="">
                  <p:embed/>
                </p:oleObj>
              </mc:Choice>
              <mc:Fallback>
                <p:oleObj r:id="rId49" imgW="4303440" imgH="3142440" progId="">
                  <p:embed/>
                  <p:pic>
                    <p:nvPicPr>
                      <p:cNvPr id="0" name=""/>
                      <p:cNvPicPr/>
                      <p:nvPr/>
                    </p:nvPicPr>
                    <p:blipFill>
                      <a:blip r:embed="rId50"/>
                      <a:stretch>
                        <a:fillRect/>
                      </a:stretch>
                    </p:blipFill>
                    <p:spPr>
                      <a:xfrm>
                        <a:off x="9926989" y="15062888"/>
                        <a:ext cx="6049298" cy="4415921"/>
                      </a:xfrm>
                      <a:prstGeom prst="rect">
                        <a:avLst/>
                      </a:prstGeom>
                    </p:spPr>
                  </p:pic>
                </p:oleObj>
              </mc:Fallback>
            </mc:AlternateContent>
          </a:graphicData>
        </a:graphic>
      </p:graphicFrame>
      <p:sp>
        <p:nvSpPr>
          <p:cNvPr id="21" name="TextBox 20">
            <a:extLst>
              <a:ext uri="{FF2B5EF4-FFF2-40B4-BE49-F238E27FC236}">
                <a16:creationId xmlns:a16="http://schemas.microsoft.com/office/drawing/2014/main" id="{D2A650FD-EC46-410E-8A89-839DE27D8D48}"/>
              </a:ext>
            </a:extLst>
          </p:cNvPr>
          <p:cNvSpPr txBox="1"/>
          <p:nvPr/>
        </p:nvSpPr>
        <p:spPr>
          <a:xfrm>
            <a:off x="21590489" y="7230980"/>
            <a:ext cx="3834340" cy="3108543"/>
          </a:xfrm>
          <a:prstGeom prst="rect">
            <a:avLst/>
          </a:prstGeom>
          <a:noFill/>
        </p:spPr>
        <p:txBody>
          <a:bodyPr wrap="square" rtlCol="0">
            <a:spAutoFit/>
          </a:bodyPr>
          <a:lstStyle/>
          <a:p>
            <a:r>
              <a:rPr lang="en-US" sz="2800" dirty="0"/>
              <a:t>	Onvansertib is a highly specific and orally available PLK1 inhibitor with a 24-hour half-life.  Tumor cells are 10-fold more sensitive to Onvansertib induced cell</a:t>
            </a:r>
          </a:p>
        </p:txBody>
      </p:sp>
      <p:graphicFrame>
        <p:nvGraphicFramePr>
          <p:cNvPr id="25" name="Object 24">
            <a:extLst>
              <a:ext uri="{FF2B5EF4-FFF2-40B4-BE49-F238E27FC236}">
                <a16:creationId xmlns:a16="http://schemas.microsoft.com/office/drawing/2014/main" id="{E4EDC780-769C-4E9F-8CD5-2EC1FBA00089}"/>
              </a:ext>
            </a:extLst>
          </p:cNvPr>
          <p:cNvGraphicFramePr>
            <a:graphicFrameLocks noChangeAspect="1"/>
          </p:cNvGraphicFramePr>
          <p:nvPr>
            <p:extLst>
              <p:ext uri="{D42A27DB-BD31-4B8C-83A1-F6EECF244321}">
                <p14:modId xmlns:p14="http://schemas.microsoft.com/office/powerpoint/2010/main" val="1289209571"/>
              </p:ext>
            </p:extLst>
          </p:nvPr>
        </p:nvGraphicFramePr>
        <p:xfrm>
          <a:off x="28359081" y="19092052"/>
          <a:ext cx="4608251" cy="1689912"/>
        </p:xfrm>
        <a:graphic>
          <a:graphicData uri="http://schemas.openxmlformats.org/presentationml/2006/ole">
            <mc:AlternateContent xmlns:mc="http://schemas.openxmlformats.org/markup-compatibility/2006">
              <mc:Choice xmlns:v="urn:schemas-microsoft-com:vml" Requires="v">
                <p:oleObj r:id="rId51" imgW="2203560" imgH="807480" progId="">
                  <p:embed/>
                </p:oleObj>
              </mc:Choice>
              <mc:Fallback>
                <p:oleObj r:id="rId51" imgW="2203560" imgH="807480" progId="">
                  <p:embed/>
                  <p:pic>
                    <p:nvPicPr>
                      <p:cNvPr id="0" name=""/>
                      <p:cNvPicPr/>
                      <p:nvPr/>
                    </p:nvPicPr>
                    <p:blipFill>
                      <a:blip r:embed="rId52"/>
                      <a:stretch>
                        <a:fillRect/>
                      </a:stretch>
                    </p:blipFill>
                    <p:spPr>
                      <a:xfrm>
                        <a:off x="28359081" y="19092052"/>
                        <a:ext cx="4608251" cy="1689912"/>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129F4A47-FCF7-42D1-9043-30095E1BD6C7}"/>
              </a:ext>
            </a:extLst>
          </p:cNvPr>
          <p:cNvGraphicFramePr>
            <a:graphicFrameLocks noChangeAspect="1"/>
          </p:cNvGraphicFramePr>
          <p:nvPr>
            <p:extLst>
              <p:ext uri="{D42A27DB-BD31-4B8C-83A1-F6EECF244321}">
                <p14:modId xmlns:p14="http://schemas.microsoft.com/office/powerpoint/2010/main" val="3904902050"/>
              </p:ext>
            </p:extLst>
          </p:nvPr>
        </p:nvGraphicFramePr>
        <p:xfrm>
          <a:off x="18045423" y="21059314"/>
          <a:ext cx="7152567" cy="2251047"/>
        </p:xfrm>
        <a:graphic>
          <a:graphicData uri="http://schemas.openxmlformats.org/presentationml/2006/ole">
            <mc:AlternateContent xmlns:mc="http://schemas.openxmlformats.org/markup-compatibility/2006">
              <mc:Choice xmlns:v="urn:schemas-microsoft-com:vml" Requires="v">
                <p:oleObj r:id="rId53" imgW="3666600" imgH="1154880" progId="">
                  <p:embed/>
                </p:oleObj>
              </mc:Choice>
              <mc:Fallback>
                <p:oleObj r:id="rId53" imgW="3666600" imgH="1154880" progId="">
                  <p:embed/>
                  <p:pic>
                    <p:nvPicPr>
                      <p:cNvPr id="0" name=""/>
                      <p:cNvPicPr/>
                      <p:nvPr/>
                    </p:nvPicPr>
                    <p:blipFill>
                      <a:blip r:embed="rId54"/>
                      <a:stretch>
                        <a:fillRect/>
                      </a:stretch>
                    </p:blipFill>
                    <p:spPr>
                      <a:xfrm>
                        <a:off x="18045423" y="21059314"/>
                        <a:ext cx="7152567" cy="2251047"/>
                      </a:xfrm>
                      <a:prstGeom prst="rect">
                        <a:avLst/>
                      </a:prstGeom>
                    </p:spPr>
                  </p:pic>
                </p:oleObj>
              </mc:Fallback>
            </mc:AlternateContent>
          </a:graphicData>
        </a:graphic>
      </p:graphicFrame>
      <p:graphicFrame>
        <p:nvGraphicFramePr>
          <p:cNvPr id="43" name="Object 42">
            <a:extLst>
              <a:ext uri="{FF2B5EF4-FFF2-40B4-BE49-F238E27FC236}">
                <a16:creationId xmlns:a16="http://schemas.microsoft.com/office/drawing/2014/main" id="{7FB84534-098C-4689-9F6C-F3C6C65DFBD6}"/>
              </a:ext>
            </a:extLst>
          </p:cNvPr>
          <p:cNvGraphicFramePr>
            <a:graphicFrameLocks noChangeAspect="1"/>
          </p:cNvGraphicFramePr>
          <p:nvPr>
            <p:extLst>
              <p:ext uri="{D42A27DB-BD31-4B8C-83A1-F6EECF244321}">
                <p14:modId xmlns:p14="http://schemas.microsoft.com/office/powerpoint/2010/main" val="2503609477"/>
              </p:ext>
            </p:extLst>
          </p:nvPr>
        </p:nvGraphicFramePr>
        <p:xfrm>
          <a:off x="43738495" y="18679376"/>
          <a:ext cx="6665235" cy="4382292"/>
        </p:xfrm>
        <a:graphic>
          <a:graphicData uri="http://schemas.openxmlformats.org/presentationml/2006/ole">
            <mc:AlternateContent xmlns:mc="http://schemas.openxmlformats.org/markup-compatibility/2006">
              <mc:Choice xmlns:v="urn:schemas-microsoft-com:vml" Requires="v">
                <p:oleObj r:id="rId55" imgW="2651760" imgH="1743120" progId="">
                  <p:embed/>
                </p:oleObj>
              </mc:Choice>
              <mc:Fallback>
                <p:oleObj r:id="rId55" imgW="2651760" imgH="1743120" progId="">
                  <p:embed/>
                  <p:pic>
                    <p:nvPicPr>
                      <p:cNvPr id="0" name=""/>
                      <p:cNvPicPr/>
                      <p:nvPr/>
                    </p:nvPicPr>
                    <p:blipFill>
                      <a:blip r:embed="rId56"/>
                      <a:stretch>
                        <a:fillRect/>
                      </a:stretch>
                    </p:blipFill>
                    <p:spPr>
                      <a:xfrm>
                        <a:off x="43738495" y="18679376"/>
                        <a:ext cx="6665235" cy="4382292"/>
                      </a:xfrm>
                      <a:prstGeom prst="rect">
                        <a:avLst/>
                      </a:prstGeom>
                    </p:spPr>
                  </p:pic>
                </p:oleObj>
              </mc:Fallback>
            </mc:AlternateContent>
          </a:graphicData>
        </a:graphic>
      </p:graphicFrame>
      <p:sp>
        <p:nvSpPr>
          <p:cNvPr id="127" name="Right Arrow 29">
            <a:extLst>
              <a:ext uri="{FF2B5EF4-FFF2-40B4-BE49-F238E27FC236}">
                <a16:creationId xmlns:a16="http://schemas.microsoft.com/office/drawing/2014/main" id="{DE816B77-B420-4BF1-9D40-6FF1FA5C7FA1}"/>
              </a:ext>
            </a:extLst>
          </p:cNvPr>
          <p:cNvSpPr/>
          <p:nvPr/>
        </p:nvSpPr>
        <p:spPr>
          <a:xfrm>
            <a:off x="38768264" y="26545493"/>
            <a:ext cx="773668" cy="461123"/>
          </a:xfrm>
          <a:prstGeom prst="rightArrow">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solidFill>
                <a:schemeClr val="tx1"/>
              </a:solidFill>
            </a:endParaRPr>
          </a:p>
        </p:txBody>
      </p:sp>
      <p:sp>
        <p:nvSpPr>
          <p:cNvPr id="129" name="Right Arrow 29">
            <a:extLst>
              <a:ext uri="{FF2B5EF4-FFF2-40B4-BE49-F238E27FC236}">
                <a16:creationId xmlns:a16="http://schemas.microsoft.com/office/drawing/2014/main" id="{F9BC5E66-8611-49CE-A6C1-EFFDBB65302D}"/>
              </a:ext>
            </a:extLst>
          </p:cNvPr>
          <p:cNvSpPr/>
          <p:nvPr/>
        </p:nvSpPr>
        <p:spPr>
          <a:xfrm>
            <a:off x="43657643" y="26545493"/>
            <a:ext cx="773668" cy="461123"/>
          </a:xfrm>
          <a:prstGeom prst="rightArrow">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solidFill>
                <a:schemeClr val="tx1"/>
              </a:solidFill>
            </a:endParaRPr>
          </a:p>
        </p:txBody>
      </p:sp>
      <p:sp>
        <p:nvSpPr>
          <p:cNvPr id="134" name="Rectangle 133">
            <a:extLst>
              <a:ext uri="{FF2B5EF4-FFF2-40B4-BE49-F238E27FC236}">
                <a16:creationId xmlns:a16="http://schemas.microsoft.com/office/drawing/2014/main" id="{FFAFEBDC-4E5A-4B7D-A1A2-AA84DED7B76E}"/>
              </a:ext>
            </a:extLst>
          </p:cNvPr>
          <p:cNvSpPr/>
          <p:nvPr/>
        </p:nvSpPr>
        <p:spPr>
          <a:xfrm>
            <a:off x="33531746" y="28582884"/>
            <a:ext cx="17226152" cy="2457335"/>
          </a:xfrm>
          <a:prstGeom prst="rect">
            <a:avLst/>
          </a:prstGeom>
          <a:solidFill>
            <a:schemeClr val="bg1"/>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spcAft>
                <a:spcPts val="900"/>
              </a:spcAft>
              <a:buFont typeface="Arial" panose="020B0604020202020204" pitchFamily="34" charset="0"/>
              <a:buChar char="•"/>
            </a:pPr>
            <a:r>
              <a:rPr lang="en-US" sz="2800" dirty="0">
                <a:solidFill>
                  <a:schemeClr val="tx1"/>
                </a:solidFill>
              </a:rPr>
              <a:t>Abiraterone and Plk1i, including Onvansertib, synergize in an AR-independent manner </a:t>
            </a:r>
            <a:r>
              <a:rPr lang="en-US" sz="2800" i="1" dirty="0">
                <a:solidFill>
                  <a:schemeClr val="tx1"/>
                </a:solidFill>
              </a:rPr>
              <a:t>in vitro</a:t>
            </a:r>
            <a:r>
              <a:rPr lang="en-US" sz="2800" dirty="0">
                <a:solidFill>
                  <a:schemeClr val="tx1"/>
                </a:solidFill>
              </a:rPr>
              <a:t> and </a:t>
            </a:r>
            <a:r>
              <a:rPr lang="en-US" sz="2800" i="1" dirty="0">
                <a:solidFill>
                  <a:schemeClr val="tx1"/>
                </a:solidFill>
              </a:rPr>
              <a:t>in vivo</a:t>
            </a:r>
            <a:r>
              <a:rPr lang="en-US" sz="2800" dirty="0">
                <a:solidFill>
                  <a:schemeClr val="tx1"/>
                </a:solidFill>
              </a:rPr>
              <a:t>.</a:t>
            </a:r>
          </a:p>
          <a:p>
            <a:pPr marL="457200" indent="-457200">
              <a:spcAft>
                <a:spcPts val="900"/>
              </a:spcAft>
              <a:buFont typeface="Arial" panose="020B0604020202020204" pitchFamily="34" charset="0"/>
              <a:buChar char="•"/>
            </a:pPr>
            <a:r>
              <a:rPr lang="en-US" sz="2800" dirty="0">
                <a:solidFill>
                  <a:schemeClr val="tx1"/>
                </a:solidFill>
              </a:rPr>
              <a:t>Abiraterone’s AR-independent effects include induction of a mitosis related gene signature and disruption of mitotic spindle orientation.  We believe this renders some cancer cells more sensitive to Plk1i.</a:t>
            </a:r>
          </a:p>
          <a:p>
            <a:pPr marL="457200" indent="-457200">
              <a:spcAft>
                <a:spcPts val="900"/>
              </a:spcAft>
              <a:buFont typeface="Arial" panose="020B0604020202020204" pitchFamily="34" charset="0"/>
              <a:buChar char="•"/>
            </a:pPr>
            <a:r>
              <a:rPr lang="en-US" sz="2800" dirty="0">
                <a:solidFill>
                  <a:schemeClr val="tx1"/>
                </a:solidFill>
              </a:rPr>
              <a:t>A phase 2 clinical trial is underway testing this combination in </a:t>
            </a:r>
            <a:r>
              <a:rPr lang="en-US" sz="2800" dirty="0" err="1">
                <a:solidFill>
                  <a:schemeClr val="tx1"/>
                </a:solidFill>
              </a:rPr>
              <a:t>mCRPC</a:t>
            </a:r>
            <a:r>
              <a:rPr lang="en-US" sz="2800" dirty="0">
                <a:solidFill>
                  <a:schemeClr val="tx1"/>
                </a:solidFill>
              </a:rPr>
              <a:t>.  The correlative value of the synergy specific gene signature is being tested using archival tissues.</a:t>
            </a:r>
          </a:p>
        </p:txBody>
      </p:sp>
      <p:sp>
        <p:nvSpPr>
          <p:cNvPr id="135" name="Rectangle 134">
            <a:extLst>
              <a:ext uri="{FF2B5EF4-FFF2-40B4-BE49-F238E27FC236}">
                <a16:creationId xmlns:a16="http://schemas.microsoft.com/office/drawing/2014/main" id="{294DAC95-7553-415C-9B27-8A1D38E0F742}"/>
              </a:ext>
            </a:extLst>
          </p:cNvPr>
          <p:cNvSpPr/>
          <p:nvPr/>
        </p:nvSpPr>
        <p:spPr>
          <a:xfrm>
            <a:off x="33529819" y="27908944"/>
            <a:ext cx="17226152" cy="667759"/>
          </a:xfrm>
          <a:prstGeom prst="rect">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5395" b="1" dirty="0"/>
              <a:t>Conclusions</a:t>
            </a:r>
            <a:endParaRPr lang="en-US" sz="5395" dirty="0"/>
          </a:p>
        </p:txBody>
      </p:sp>
      <p:sp>
        <p:nvSpPr>
          <p:cNvPr id="46" name="TextBox 45">
            <a:extLst>
              <a:ext uri="{FF2B5EF4-FFF2-40B4-BE49-F238E27FC236}">
                <a16:creationId xmlns:a16="http://schemas.microsoft.com/office/drawing/2014/main" id="{238C3FC6-7A77-41EE-9A1A-A050F93FA212}"/>
              </a:ext>
            </a:extLst>
          </p:cNvPr>
          <p:cNvSpPr txBox="1"/>
          <p:nvPr/>
        </p:nvSpPr>
        <p:spPr>
          <a:xfrm>
            <a:off x="33451951" y="31150545"/>
            <a:ext cx="11711823" cy="1477328"/>
          </a:xfrm>
          <a:prstGeom prst="rect">
            <a:avLst/>
          </a:prstGeom>
          <a:noFill/>
        </p:spPr>
        <p:txBody>
          <a:bodyPr wrap="square" rtlCol="0">
            <a:spAutoFit/>
          </a:bodyPr>
          <a:lstStyle/>
          <a:p>
            <a:r>
              <a:rPr lang="en-US" dirty="0"/>
              <a:t>References</a:t>
            </a:r>
          </a:p>
          <a:p>
            <a:r>
              <a:rPr lang="en-US" dirty="0"/>
              <a:t>1. Richards, J., </a:t>
            </a:r>
            <a:r>
              <a:rPr lang="en-US" i="1" dirty="0"/>
              <a:t>et al</a:t>
            </a:r>
            <a:r>
              <a:rPr lang="en-US" dirty="0"/>
              <a:t>. (2012). </a:t>
            </a:r>
            <a:r>
              <a:rPr lang="en-US" i="1" dirty="0"/>
              <a:t>Cancer Research</a:t>
            </a:r>
            <a:r>
              <a:rPr lang="en-US" dirty="0"/>
              <a:t> </a:t>
            </a:r>
            <a:r>
              <a:rPr lang="en-US" b="1" dirty="0"/>
              <a:t>72</a:t>
            </a:r>
            <a:r>
              <a:rPr lang="en-US" dirty="0"/>
              <a:t>, 2176–2182.</a:t>
            </a:r>
          </a:p>
          <a:p>
            <a:r>
              <a:rPr lang="en-US" dirty="0"/>
              <a:t>2. Wu, J., Tracey, L., and Davidoff, A.M. (2012). </a:t>
            </a:r>
            <a:r>
              <a:rPr lang="en-US" i="1" dirty="0"/>
              <a:t>Journal of Biopharmaceutical Statistics</a:t>
            </a:r>
            <a:r>
              <a:rPr lang="en-US" dirty="0"/>
              <a:t> </a:t>
            </a:r>
            <a:r>
              <a:rPr lang="en-US" b="1" dirty="0"/>
              <a:t>22</a:t>
            </a:r>
            <a:r>
              <a:rPr lang="en-US" dirty="0"/>
              <a:t>, 535–543.</a:t>
            </a:r>
          </a:p>
          <a:p>
            <a:r>
              <a:rPr lang="en-US" dirty="0"/>
              <a:t>3. </a:t>
            </a:r>
            <a:r>
              <a:rPr lang="en-US" dirty="0" err="1"/>
              <a:t>Hänzelmann</a:t>
            </a:r>
            <a:r>
              <a:rPr lang="en-US" dirty="0"/>
              <a:t>, S., Castelo, R., and </a:t>
            </a:r>
            <a:r>
              <a:rPr lang="en-US" dirty="0" err="1"/>
              <a:t>Guinney</a:t>
            </a:r>
            <a:r>
              <a:rPr lang="en-US" dirty="0"/>
              <a:t>, J. (2013). </a:t>
            </a:r>
            <a:r>
              <a:rPr lang="en-US" i="1" dirty="0"/>
              <a:t>BMC Bioinformatics</a:t>
            </a:r>
            <a:r>
              <a:rPr lang="en-US" dirty="0"/>
              <a:t> </a:t>
            </a:r>
            <a:r>
              <a:rPr lang="en-US" b="1" dirty="0"/>
              <a:t>14</a:t>
            </a:r>
            <a:r>
              <a:rPr lang="en-US" dirty="0"/>
              <a:t>, 7.</a:t>
            </a:r>
          </a:p>
          <a:p>
            <a:endParaRPr lang="en-US" dirty="0"/>
          </a:p>
        </p:txBody>
      </p:sp>
      <p:sp>
        <p:nvSpPr>
          <p:cNvPr id="166" name="TextBox 165">
            <a:extLst>
              <a:ext uri="{FF2B5EF4-FFF2-40B4-BE49-F238E27FC236}">
                <a16:creationId xmlns:a16="http://schemas.microsoft.com/office/drawing/2014/main" id="{75AEC4C2-603F-4B17-B3DB-E57827D31C19}"/>
              </a:ext>
            </a:extLst>
          </p:cNvPr>
          <p:cNvSpPr txBox="1"/>
          <p:nvPr/>
        </p:nvSpPr>
        <p:spPr>
          <a:xfrm>
            <a:off x="45163774" y="31537717"/>
            <a:ext cx="1850186" cy="646331"/>
          </a:xfrm>
          <a:prstGeom prst="rect">
            <a:avLst/>
          </a:prstGeom>
          <a:noFill/>
        </p:spPr>
        <p:txBody>
          <a:bodyPr wrap="none" rtlCol="0">
            <a:spAutoFit/>
          </a:bodyPr>
          <a:lstStyle/>
          <a:p>
            <a:pPr algn="ctr"/>
            <a:r>
              <a:rPr lang="en-US" sz="3600" b="1" dirty="0"/>
              <a:t>Funding:</a:t>
            </a:r>
          </a:p>
        </p:txBody>
      </p:sp>
      <p:pic>
        <p:nvPicPr>
          <p:cNvPr id="167" name="Picture 3">
            <a:extLst>
              <a:ext uri="{FF2B5EF4-FFF2-40B4-BE49-F238E27FC236}">
                <a16:creationId xmlns:a16="http://schemas.microsoft.com/office/drawing/2014/main" id="{BC179C84-BAD5-4C3C-95B5-9C7A3E9A4D7C}"/>
              </a:ext>
            </a:extLst>
          </p:cNvPr>
          <p:cNvPicPr>
            <a:picLocks noChangeAspect="1" noChangeArrowheads="1"/>
          </p:cNvPicPr>
          <p:nvPr/>
        </p:nvPicPr>
        <p:blipFill>
          <a:blip r:embed="rId57" cstate="print">
            <a:extLst>
              <a:ext uri="{BEBA8EAE-BF5A-486C-A8C5-ECC9F3942E4B}">
                <a14:imgProps xmlns:a14="http://schemas.microsoft.com/office/drawing/2010/main">
                  <a14:imgLayer r:embed="rId58">
                    <a14:imgEffect>
                      <a14:backgroundRemoval t="0" b="100000" l="0" r="100000">
                        <a14:foregroundMark x1="25000" y1="33182" x2="86236" y2="30455"/>
                        <a14:foregroundMark x1="24438" y1="50909" x2="69101" y2="48182"/>
                        <a14:foregroundMark x1="24719" y1="68182" x2="78090" y2="69545"/>
                        <a14:foregroundMark x1="16854" y1="5455" x2="1404" y2="95909"/>
                        <a14:foregroundMark x1="2528" y1="7273" x2="17697" y2="94545"/>
                        <a14:foregroundMark x1="8427" y1="97273" x2="19101" y2="10000"/>
                        <a14:foregroundMark x1="10393" y1="5909" x2="10112" y2="36364"/>
                        <a14:foregroundMark x1="77809" y1="64545" x2="71067" y2="64545"/>
                      </a14:backgroundRemoval>
                    </a14:imgEffect>
                  </a14:imgLayer>
                </a14:imgProps>
              </a:ext>
              <a:ext uri="{28A0092B-C50C-407E-A947-70E740481C1C}">
                <a14:useLocalDpi xmlns:a14="http://schemas.microsoft.com/office/drawing/2010/main" val="0"/>
              </a:ext>
            </a:extLst>
          </a:blip>
          <a:srcRect/>
          <a:stretch>
            <a:fillRect/>
          </a:stretch>
        </p:blipFill>
        <p:spPr bwMode="auto">
          <a:xfrm>
            <a:off x="47028723" y="31373718"/>
            <a:ext cx="1480106" cy="91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8" name="Picture 5">
            <a:extLst>
              <a:ext uri="{FF2B5EF4-FFF2-40B4-BE49-F238E27FC236}">
                <a16:creationId xmlns:a16="http://schemas.microsoft.com/office/drawing/2014/main" id="{8534E2A7-2E69-4C12-8630-0E3328F58D05}"/>
              </a:ext>
            </a:extLst>
          </p:cNvPr>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48590823" y="31341042"/>
            <a:ext cx="2171699" cy="980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a:extLst>
              <a:ext uri="{FF2B5EF4-FFF2-40B4-BE49-F238E27FC236}">
                <a16:creationId xmlns:a16="http://schemas.microsoft.com/office/drawing/2014/main" id="{E18B993B-AFF5-41D3-9576-EFD223419552}"/>
              </a:ext>
            </a:extLst>
          </p:cNvPr>
          <p:cNvSpPr txBox="1"/>
          <p:nvPr/>
        </p:nvSpPr>
        <p:spPr>
          <a:xfrm>
            <a:off x="17853315" y="14910951"/>
            <a:ext cx="15615811" cy="1384995"/>
          </a:xfrm>
          <a:prstGeom prst="rect">
            <a:avLst/>
          </a:prstGeom>
          <a:noFill/>
        </p:spPr>
        <p:txBody>
          <a:bodyPr wrap="square" rtlCol="0">
            <a:spAutoFit/>
          </a:bodyPr>
          <a:lstStyle/>
          <a:p>
            <a:r>
              <a:rPr lang="en-US" sz="2800" dirty="0"/>
              <a:t> growth of LVCaP2CR AR-v7 positive abiraterone-resistant patient derived xenografts.  Synergy was confirmed </a:t>
            </a:r>
            <a:r>
              <a:rPr lang="en-US" sz="2800" i="1" dirty="0"/>
              <a:t>in vivo</a:t>
            </a:r>
            <a:r>
              <a:rPr lang="en-US" sz="2800" dirty="0"/>
              <a:t> according to a modified Bliss Independence</a:t>
            </a:r>
            <a:r>
              <a:rPr lang="en-US" sz="2800" baseline="30000" dirty="0"/>
              <a:t> </a:t>
            </a:r>
            <a:r>
              <a:rPr lang="en-US" sz="2800" dirty="0"/>
              <a:t>interaction index</a:t>
            </a:r>
            <a:r>
              <a:rPr lang="en-US" sz="2800" baseline="30000" dirty="0"/>
              <a:t>2 </a:t>
            </a:r>
            <a:r>
              <a:rPr lang="en-US" sz="2800" dirty="0"/>
              <a:t> in this model of advanced CRPC.</a:t>
            </a:r>
          </a:p>
        </p:txBody>
      </p:sp>
      <p:sp>
        <p:nvSpPr>
          <p:cNvPr id="105" name="TextBox 104">
            <a:extLst>
              <a:ext uri="{FF2B5EF4-FFF2-40B4-BE49-F238E27FC236}">
                <a16:creationId xmlns:a16="http://schemas.microsoft.com/office/drawing/2014/main" id="{B1DD7F65-B465-4F93-8292-31617DF64BFE}"/>
              </a:ext>
            </a:extLst>
          </p:cNvPr>
          <p:cNvSpPr txBox="1"/>
          <p:nvPr/>
        </p:nvSpPr>
        <p:spPr>
          <a:xfrm>
            <a:off x="17924412" y="10250993"/>
            <a:ext cx="5699248" cy="4832092"/>
          </a:xfrm>
          <a:prstGeom prst="rect">
            <a:avLst/>
          </a:prstGeom>
          <a:noFill/>
        </p:spPr>
        <p:txBody>
          <a:bodyPr wrap="square" rtlCol="0">
            <a:spAutoFit/>
          </a:bodyPr>
          <a:lstStyle/>
          <a:p>
            <a:r>
              <a:rPr lang="en-US" sz="2800" dirty="0"/>
              <a:t>death than normal cells.  Multiple clinical trials to test the efficacy of Onvansertib are currently or will soon be underway in multiple indications.</a:t>
            </a:r>
          </a:p>
          <a:p>
            <a:r>
              <a:rPr lang="en-US" sz="2800" dirty="0"/>
              <a:t>	As with other Plk1 inhibitors tested, Onvansertib sensitized CRPC cells to abiraterone and the combination resulted in synergistic apoptotic cancer cell death.  Onvansertib, together with abiraterone, suppressed tumor</a:t>
            </a:r>
          </a:p>
        </p:txBody>
      </p:sp>
    </p:spTree>
    <p:extLst>
      <p:ext uri="{BB962C8B-B14F-4D97-AF65-F5344CB8AC3E}">
        <p14:creationId xmlns:p14="http://schemas.microsoft.com/office/powerpoint/2010/main" val="5921412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16515</TotalTime>
  <Words>1292</Words>
  <Application>Microsoft Office PowerPoint</Application>
  <PresentationFormat>Custom</PresentationFormat>
  <Paragraphs>56</Paragraphs>
  <Slides>1</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jesse patterson</dc:creator>
  <cp:lastModifiedBy>Maya Ridinger, PhD</cp:lastModifiedBy>
  <cp:revision>107</cp:revision>
  <dcterms:created xsi:type="dcterms:W3CDTF">2021-03-02T16:17:18Z</dcterms:created>
  <dcterms:modified xsi:type="dcterms:W3CDTF">2021-03-22T17:24:23Z</dcterms:modified>
</cp:coreProperties>
</file>