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51206400" cy="32918400"/>
  <p:notesSz cx="9296400" cy="14782800"/>
  <p:custDataLst>
    <p:tags r:id="rId5"/>
  </p:custDataLst>
  <p:defaultTextStyle>
    <a:defPPr>
      <a:defRPr lang="en-US"/>
    </a:defPPr>
    <a:lvl1pPr marL="0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1pPr>
    <a:lvl2pPr marL="2457907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2pPr>
    <a:lvl3pPr marL="4915814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3pPr>
    <a:lvl4pPr marL="7373722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4pPr>
    <a:lvl5pPr marL="9831629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5pPr>
    <a:lvl6pPr marL="12289536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6pPr>
    <a:lvl7pPr marL="14747443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7pPr>
    <a:lvl8pPr marL="17205350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8pPr>
    <a:lvl9pPr marL="19663258" algn="l" defTabSz="491581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orient="horz" pos="19949" userDrawn="1">
          <p15:clr>
            <a:srgbClr val="A4A3A4"/>
          </p15:clr>
        </p15:guide>
        <p15:guide id="3" orient="horz" pos="3984" userDrawn="1">
          <p15:clr>
            <a:srgbClr val="A4A3A4"/>
          </p15:clr>
        </p15:guide>
        <p15:guide id="4" orient="horz" pos="6202" userDrawn="1">
          <p15:clr>
            <a:srgbClr val="A4A3A4"/>
          </p15:clr>
        </p15:guide>
        <p15:guide id="5" orient="horz" pos="4896" userDrawn="1">
          <p15:clr>
            <a:srgbClr val="A4A3A4"/>
          </p15:clr>
        </p15:guide>
        <p15:guide id="6" orient="horz" pos="1968" userDrawn="1">
          <p15:clr>
            <a:srgbClr val="A4A3A4"/>
          </p15:clr>
        </p15:guide>
        <p15:guide id="7" orient="horz" pos="19450" userDrawn="1">
          <p15:clr>
            <a:srgbClr val="A4A3A4"/>
          </p15:clr>
        </p15:guide>
        <p15:guide id="8" orient="horz" pos="7680" userDrawn="1">
          <p15:clr>
            <a:srgbClr val="A4A3A4"/>
          </p15:clr>
        </p15:guide>
        <p15:guide id="9" orient="horz" pos="11496" userDrawn="1">
          <p15:clr>
            <a:srgbClr val="A4A3A4"/>
          </p15:clr>
        </p15:guide>
        <p15:guide id="10" orient="horz" pos="12816" userDrawn="1">
          <p15:clr>
            <a:srgbClr val="A4A3A4"/>
          </p15:clr>
        </p15:guide>
        <p15:guide id="11" orient="horz" pos="14470" userDrawn="1">
          <p15:clr>
            <a:srgbClr val="A4A3A4"/>
          </p15:clr>
        </p15:guide>
        <p15:guide id="12" pos="408" userDrawn="1">
          <p15:clr>
            <a:srgbClr val="A4A3A4"/>
          </p15:clr>
        </p15:guide>
        <p15:guide id="13" pos="21504" userDrawn="1">
          <p15:clr>
            <a:srgbClr val="A4A3A4"/>
          </p15:clr>
        </p15:guide>
        <p15:guide id="14" pos="3125" userDrawn="1">
          <p15:clr>
            <a:srgbClr val="A4A3A4"/>
          </p15:clr>
        </p15:guide>
        <p15:guide id="15" pos="10752" userDrawn="1">
          <p15:clr>
            <a:srgbClr val="A4A3A4"/>
          </p15:clr>
        </p15:guide>
        <p15:guide id="16" pos="11136" userDrawn="1">
          <p15:clr>
            <a:srgbClr val="A4A3A4"/>
          </p15:clr>
        </p15:guide>
        <p15:guide id="17" pos="1632" userDrawn="1">
          <p15:clr>
            <a:srgbClr val="A4A3A4"/>
          </p15:clr>
        </p15:guide>
        <p15:guide id="18" pos="31872" userDrawn="1">
          <p15:clr>
            <a:srgbClr val="A4A3A4"/>
          </p15:clr>
        </p15:guide>
        <p15:guide id="19" pos="5448" userDrawn="1">
          <p15:clr>
            <a:srgbClr val="A4A3A4"/>
          </p15:clr>
        </p15:guide>
        <p15:guide id="20" pos="15624">
          <p15:clr>
            <a:srgbClr val="A4A3A4"/>
          </p15:clr>
        </p15:guide>
        <p15:guide id="21" pos="21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a Melnikova" initials="VM" lastIdx="13" clrIdx="0">
    <p:extLst/>
  </p:cmAuthor>
  <p:cmAuthor id="2" name="Victoria Raymond" initials="VR" lastIdx="6" clrIdx="1">
    <p:extLst>
      <p:ext uri="{19B8F6BF-5375-455C-9EA6-DF929625EA0E}">
        <p15:presenceInfo xmlns:p15="http://schemas.microsoft.com/office/powerpoint/2012/main" userId="Victoria Raymo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478"/>
    <a:srgbClr val="000000"/>
    <a:srgbClr val="7993A5"/>
    <a:srgbClr val="545978"/>
    <a:srgbClr val="2D2D8A"/>
    <a:srgbClr val="CDCDDA"/>
    <a:srgbClr val="7A92A4"/>
    <a:srgbClr val="E8E8ED"/>
    <a:srgbClr val="434343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 autoAdjust="0"/>
    <p:restoredTop sz="96029" autoAdjust="0"/>
  </p:normalViewPr>
  <p:slideViewPr>
    <p:cSldViewPr snapToGrid="0" showGuides="1">
      <p:cViewPr varScale="1">
        <p:scale>
          <a:sx n="25" d="100"/>
          <a:sy n="25" d="100"/>
        </p:scale>
        <p:origin x="1254" y="24"/>
      </p:cViewPr>
      <p:guideLst>
        <p:guide orient="horz" pos="672"/>
        <p:guide orient="horz" pos="19949"/>
        <p:guide orient="horz" pos="3984"/>
        <p:guide orient="horz" pos="6202"/>
        <p:guide orient="horz" pos="4896"/>
        <p:guide orient="horz" pos="1968"/>
        <p:guide orient="horz" pos="19450"/>
        <p:guide orient="horz" pos="7680"/>
        <p:guide orient="horz" pos="11496"/>
        <p:guide orient="horz" pos="12816"/>
        <p:guide orient="horz" pos="14470"/>
        <p:guide pos="408"/>
        <p:guide pos="21504"/>
        <p:guide pos="3125"/>
        <p:guide pos="10752"/>
        <p:guide pos="11136"/>
        <p:guide pos="1632"/>
        <p:guide pos="31872"/>
        <p:guide pos="5448"/>
        <p:guide pos="15624"/>
        <p:guide pos="21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>
      <p:cViewPr>
        <p:scale>
          <a:sx n="135" d="100"/>
          <a:sy n="135" d="100"/>
        </p:scale>
        <p:origin x="-978" y="-72"/>
      </p:cViewPr>
      <p:guideLst>
        <p:guide orient="horz" pos="465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/>
          <a:lstStyle>
            <a:lvl1pPr algn="r">
              <a:defRPr sz="1800"/>
            </a:lvl1pPr>
          </a:lstStyle>
          <a:p>
            <a:fld id="{5DAD1D2A-9F98-4E9B-B11A-01478AA2003E}" type="datetimeFigureOut">
              <a:rPr lang="en-GB" smtClean="0"/>
              <a:pPr/>
              <a:t>14/04/2016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 anchor="b"/>
          <a:lstStyle>
            <a:lvl1pPr algn="r">
              <a:defRPr sz="1800"/>
            </a:lvl1pPr>
          </a:lstStyle>
          <a:p>
            <a:fld id="{41892E13-6109-4FF1-AE1E-95CD287FD0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659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1108075"/>
            <a:ext cx="86233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60" tIns="68780" rIns="137560" bIns="687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021830"/>
            <a:ext cx="7437120" cy="6652260"/>
          </a:xfrm>
          <a:prstGeom prst="rect">
            <a:avLst/>
          </a:prstGeom>
        </p:spPr>
        <p:txBody>
          <a:bodyPr vert="horz" lIns="137560" tIns="68780" rIns="137560" bIns="687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60" tIns="68780" rIns="137560" bIns="68780" rtlCol="0" anchor="b"/>
          <a:lstStyle>
            <a:lvl1pPr algn="r">
              <a:defRPr sz="1800"/>
            </a:lvl1pPr>
          </a:lstStyle>
          <a:p>
            <a:fld id="{DF3DC3EC-6385-0F47-BB2A-5CD0EC4EA2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5265015" y="0"/>
            <a:ext cx="4029282" cy="739646"/>
          </a:xfrm>
          <a:prstGeom prst="rect">
            <a:avLst/>
          </a:prstGeom>
        </p:spPr>
        <p:txBody>
          <a:bodyPr vert="horz" lIns="134995" tIns="67497" rIns="134995" bIns="67497" rtlCol="0"/>
          <a:lstStyle>
            <a:lvl1pPr algn="r">
              <a:defRPr sz="1800"/>
            </a:lvl1pPr>
          </a:lstStyle>
          <a:p>
            <a:fld id="{FC220464-A3A6-4E00-B0C4-493A07765ABF}" type="datetimeFigureOut">
              <a:rPr lang="en-US" smtClean="0"/>
              <a:pPr/>
              <a:t>4/14/2016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54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2457907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4915814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7373722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9831629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12289536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14747443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7205350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9663258" algn="l" defTabSz="245790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6550" y="1108075"/>
            <a:ext cx="8623300" cy="5543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9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4262158"/>
            <a:ext cx="46085760" cy="3225958"/>
          </a:xfrm>
        </p:spPr>
        <p:txBody>
          <a:bodyPr>
            <a:normAutofit/>
          </a:bodyPr>
          <a:lstStyle>
            <a:lvl1pPr>
              <a:lnSpc>
                <a:spcPts val="15053"/>
              </a:lnSpc>
              <a:defRPr sz="15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60320" y="641331"/>
            <a:ext cx="25923240" cy="1604032"/>
          </a:xfrm>
        </p:spPr>
        <p:txBody>
          <a:bodyPr anchor="ctr" anchorCtr="0"/>
          <a:lstStyle>
            <a:lvl1pPr marL="981434" indent="-981434">
              <a:buNone/>
              <a:defRPr lang="en-US" sz="6500" cap="all" baseline="0" smtClean="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0" lvl="0" indent="0"/>
            <a:r>
              <a:rPr lang="en-US" dirty="0"/>
              <a:t>CLICK TO EDIT MASTER TEXT STYLES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1694" y="641331"/>
            <a:ext cx="5791212" cy="1295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8714" y="29920851"/>
            <a:ext cx="1668383" cy="24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6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"/>
            <a:ext cx="51313052" cy="6734729"/>
          </a:xfrm>
          <a:prstGeom prst="rect">
            <a:avLst/>
          </a:prstGeom>
          <a:solidFill>
            <a:srgbClr val="595478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91581" tIns="245791" rIns="491581" bIns="245791" rtlCol="0" anchor="ctr"/>
          <a:lstStyle/>
          <a:p>
            <a:pPr algn="ctr"/>
            <a:endParaRPr lang="en-US" sz="9700" dirty="0"/>
          </a:p>
        </p:txBody>
      </p:sp>
      <p:graphicFrame>
        <p:nvGraphicFramePr>
          <p:cNvPr id="11" name="Object 10" hidden="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24576773"/>
              </p:ext>
            </p:extLst>
          </p:nvPr>
        </p:nvGraphicFramePr>
        <p:xfrm>
          <a:off x="0" y="6"/>
          <a:ext cx="889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"/>
                        <a:ext cx="889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60943" y="654232"/>
            <a:ext cx="29370420" cy="61189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253290"/>
            <a:ext cx="46085760" cy="22229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9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915691" rtl="0" eaLnBrk="1" latinLnBrk="0" hangingPunct="1">
        <a:lnSpc>
          <a:spcPts val="15053"/>
        </a:lnSpc>
        <a:spcBef>
          <a:spcPct val="0"/>
        </a:spcBef>
        <a:buNone/>
        <a:defRPr sz="100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981434" indent="-981434" algn="l" defTabSz="4915691" rtl="0" eaLnBrk="1" latinLnBrk="0" hangingPunct="1">
        <a:spcBef>
          <a:spcPts val="4301"/>
        </a:spcBef>
        <a:buClr>
          <a:schemeClr val="tx2"/>
        </a:buClr>
        <a:buFont typeface="Wingdings" pitchFamily="2" charset="2"/>
        <a:buChar char="§"/>
        <a:defRPr sz="8600" b="0" kern="1200">
          <a:solidFill>
            <a:schemeClr val="accent2"/>
          </a:solidFill>
          <a:latin typeface="Arial"/>
          <a:ea typeface="+mn-ea"/>
          <a:cs typeface="Arial"/>
        </a:defRPr>
      </a:lvl1pPr>
      <a:lvl2pPr marL="1920195" indent="-938761" algn="l" defTabSz="4915691" rtl="0" eaLnBrk="1" latinLnBrk="0" hangingPunct="1">
        <a:spcBef>
          <a:spcPts val="2150"/>
        </a:spcBef>
        <a:buClr>
          <a:schemeClr val="tx2"/>
        </a:buClr>
        <a:buFont typeface="Arial" pitchFamily="34" charset="0"/>
        <a:buChar char="–"/>
        <a:defRPr sz="7500" b="0" kern="1200">
          <a:solidFill>
            <a:schemeClr val="accent2"/>
          </a:solidFill>
          <a:latin typeface="Arial"/>
          <a:ea typeface="+mn-ea"/>
          <a:cs typeface="Arial"/>
        </a:defRPr>
      </a:lvl2pPr>
      <a:lvl3pPr marL="2901623" indent="-981434" algn="l" defTabSz="4915691" rtl="0" eaLnBrk="1" latinLnBrk="0" hangingPunct="1">
        <a:spcBef>
          <a:spcPts val="1075"/>
        </a:spcBef>
        <a:buClr>
          <a:schemeClr val="tx2"/>
        </a:buClr>
        <a:buFont typeface="Arial" pitchFamily="34" charset="0"/>
        <a:buChar char="•"/>
        <a:defRPr sz="6500" b="0" kern="1200">
          <a:solidFill>
            <a:schemeClr val="accent2"/>
          </a:solidFill>
          <a:latin typeface="Arial"/>
          <a:ea typeface="+mn-ea"/>
          <a:cs typeface="Arial"/>
        </a:defRPr>
      </a:lvl3pPr>
      <a:lvl4pPr marL="3831852" indent="-930229" algn="l" defTabSz="4915691" rtl="0" eaLnBrk="1" latinLnBrk="0" hangingPunct="1">
        <a:spcBef>
          <a:spcPts val="1075"/>
        </a:spcBef>
        <a:buClr>
          <a:schemeClr val="tx2"/>
        </a:buClr>
        <a:buFont typeface="Arial" pitchFamily="34" charset="0"/>
        <a:buChar char="–"/>
        <a:defRPr sz="5900" b="0" kern="1200">
          <a:solidFill>
            <a:schemeClr val="accent2"/>
          </a:solidFill>
          <a:latin typeface="Arial"/>
          <a:ea typeface="+mn-ea"/>
          <a:cs typeface="Arial"/>
        </a:defRPr>
      </a:lvl4pPr>
      <a:lvl5pPr marL="4813282" indent="-981434" algn="l" defTabSz="4915691" rtl="0" eaLnBrk="1" latinLnBrk="0" hangingPunct="1">
        <a:spcBef>
          <a:spcPts val="1075"/>
        </a:spcBef>
        <a:buClr>
          <a:schemeClr val="tx2"/>
        </a:buClr>
        <a:buFont typeface="Arial" pitchFamily="34" charset="0"/>
        <a:buChar char="•"/>
        <a:defRPr sz="5900" b="0" kern="1200">
          <a:solidFill>
            <a:schemeClr val="accent2"/>
          </a:solidFill>
          <a:latin typeface="Arial"/>
          <a:ea typeface="+mn-ea"/>
          <a:cs typeface="Arial"/>
        </a:defRPr>
      </a:lvl5pPr>
      <a:lvl6pPr marL="13518152" indent="-1228923" algn="l" defTabSz="4915691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5975998" indent="-1228923" algn="l" defTabSz="4915691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433844" indent="-1228923" algn="l" defTabSz="4915691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1689" indent="-1228923" algn="l" defTabSz="4915691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457845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915691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373538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31383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289229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747075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7204920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9662767" algn="l" defTabSz="4915691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ti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image" Target="../media/image9.t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1406619"/>
              </p:ext>
            </p:extLst>
          </p:nvPr>
        </p:nvGraphicFramePr>
        <p:xfrm>
          <a:off x="8896" y="10167"/>
          <a:ext cx="8888" cy="1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6" y="10167"/>
                        <a:ext cx="8888" cy="10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35309928" y="30741626"/>
            <a:ext cx="6596047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t" anchorCtr="0">
            <a:spAutoFit/>
          </a:bodyPr>
          <a:lstStyle>
            <a:lvl1pPr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915691" eaLnBrk="1" hangingPunct="1">
              <a:spcAft>
                <a:spcPts val="12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For more information, please contact:</a:t>
            </a:r>
          </a:p>
        </p:txBody>
      </p:sp>
      <p:sp>
        <p:nvSpPr>
          <p:cNvPr id="92" name="Text Placeholder 3"/>
          <p:cNvSpPr txBox="1">
            <a:spLocks/>
          </p:cNvSpPr>
          <p:nvPr/>
        </p:nvSpPr>
        <p:spPr>
          <a:xfrm>
            <a:off x="509434" y="3704760"/>
            <a:ext cx="5267717" cy="195942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981459" indent="-981459" algn="l" defTabSz="4915814" rtl="0" eaLnBrk="1" latinLnBrk="0" hangingPunct="1">
              <a:spcBef>
                <a:spcPts val="4301"/>
              </a:spcBef>
              <a:buClr>
                <a:schemeClr val="tx2"/>
              </a:buClr>
              <a:buFont typeface="Wingdings" pitchFamily="2" charset="2"/>
              <a:buNone/>
              <a:defRPr lang="en-US" sz="6500" b="0" kern="1200" cap="all" baseline="0" smtClean="0">
                <a:solidFill>
                  <a:schemeClr val="bg1">
                    <a:lumMod val="85000"/>
                  </a:schemeClr>
                </a:solidFill>
                <a:latin typeface="Arial"/>
                <a:ea typeface="+mn-ea"/>
                <a:cs typeface="Arial"/>
              </a:defRPr>
            </a:lvl1pPr>
            <a:lvl2pPr marL="1920243" indent="-938784" algn="l" defTabSz="4915814" rtl="0" eaLnBrk="1" latinLnBrk="0" hangingPunct="1">
              <a:spcBef>
                <a:spcPts val="2150"/>
              </a:spcBef>
              <a:buClr>
                <a:schemeClr val="tx2"/>
              </a:buClr>
              <a:buFont typeface="Arial" pitchFamily="34" charset="0"/>
              <a:buChar char="–"/>
              <a:defRPr lang="en-US" sz="7500" b="0" kern="1200" smtClean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2pPr>
            <a:lvl3pPr marL="2901696" indent="-981459" algn="l" defTabSz="4915814" rtl="0" eaLnBrk="1" latinLnBrk="0" hangingPunct="1">
              <a:spcBef>
                <a:spcPts val="1075"/>
              </a:spcBef>
              <a:buClr>
                <a:schemeClr val="tx2"/>
              </a:buClr>
              <a:buFont typeface="Arial" pitchFamily="34" charset="0"/>
              <a:buChar char="•"/>
              <a:defRPr lang="en-US" sz="6500" b="0" kern="1200" smtClean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3pPr>
            <a:lvl4pPr marL="3831948" indent="-930252" algn="l" defTabSz="4915814" rtl="0" eaLnBrk="1" latinLnBrk="0" hangingPunct="1">
              <a:spcBef>
                <a:spcPts val="1075"/>
              </a:spcBef>
              <a:buClr>
                <a:schemeClr val="tx2"/>
              </a:buClr>
              <a:buFont typeface="Arial" pitchFamily="34" charset="0"/>
              <a:buChar char="–"/>
              <a:defRPr lang="en-US" sz="5900" b="0" kern="1200" smtClean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4pPr>
            <a:lvl5pPr marL="4813402" indent="-981459" algn="l" defTabSz="4915814" rtl="0" eaLnBrk="1" latinLnBrk="0" hangingPunct="1">
              <a:spcBef>
                <a:spcPts val="1075"/>
              </a:spcBef>
              <a:buClr>
                <a:schemeClr val="tx2"/>
              </a:buClr>
              <a:buFont typeface="Arial" pitchFamily="34" charset="0"/>
              <a:buChar char="•"/>
              <a:defRPr lang="en-GB" sz="5900" b="0" kern="12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5pPr>
            <a:lvl6pPr marL="13518490" indent="-1228954" algn="l" defTabSz="49158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76397" indent="-1228954" algn="l" defTabSz="49158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34304" indent="-1228954" algn="l" defTabSz="49158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892211" indent="-1228954" algn="l" defTabSz="49158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3200" b="1" cap="none" dirty="0"/>
              <a:t>Abstract Control # 2403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3200" b="1" cap="none" dirty="0"/>
              <a:t>Permanent Abstract # 3146</a:t>
            </a: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522516" y="7127492"/>
            <a:ext cx="16028647" cy="1064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lvl1pPr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4072536" y="31182432"/>
            <a:ext cx="4228786" cy="10926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t" anchorCtr="0">
            <a:spAutoFit/>
          </a:bodyPr>
          <a:lstStyle>
            <a:lvl1pPr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Mark Erlander, PhD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11055 Flintkote Avenue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San Diego, CA 92121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merlander@trovagene.com</a:t>
            </a:r>
          </a:p>
        </p:txBody>
      </p:sp>
      <p:sp>
        <p:nvSpPr>
          <p:cNvPr id="117" name="Text Box 11"/>
          <p:cNvSpPr txBox="1">
            <a:spLocks noChangeArrowheads="1"/>
          </p:cNvSpPr>
          <p:nvPr/>
        </p:nvSpPr>
        <p:spPr bwMode="auto">
          <a:xfrm>
            <a:off x="17697809" y="18390658"/>
            <a:ext cx="15846552" cy="10607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 anchor="ctr">
            <a:noAutofit/>
          </a:bodyPr>
          <a:lstStyle>
            <a:defPPr>
              <a:defRPr lang="en-US"/>
            </a:defPPr>
            <a:lvl1pPr algn="ctr" defTabSz="2263775" eaLnBrk="0" hangingPunct="0">
              <a:spcBef>
                <a:spcPts val="0"/>
              </a:spcBef>
              <a:buNone/>
              <a:defRPr sz="4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 defTabSz="2263775" eaLnBrk="0" hangingPunct="0">
              <a:spcBef>
                <a:spcPct val="20000"/>
              </a:spcBef>
              <a:buChar char="–"/>
              <a:defRPr sz="11000"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spcBef>
                <a:spcPct val="20000"/>
              </a:spcBef>
              <a:buChar char="•"/>
              <a:defRPr sz="9400"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spcBef>
                <a:spcPct val="20000"/>
              </a:spcBef>
              <a:buChar char="–"/>
              <a:defRPr sz="8000"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spcBef>
                <a:spcPct val="20000"/>
              </a:spcBef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4500" b="1" dirty="0"/>
              <a:t>Clinical Sensitivity of </a:t>
            </a:r>
            <a:r>
              <a:rPr lang="en-US" sz="4500" b="1" i="1" dirty="0"/>
              <a:t>KRAS</a:t>
            </a:r>
            <a:r>
              <a:rPr lang="en-US" sz="4500" b="1" dirty="0"/>
              <a:t> G12/13 ctDNA Assay</a:t>
            </a:r>
          </a:p>
        </p:txBody>
      </p:sp>
      <p:sp>
        <p:nvSpPr>
          <p:cNvPr id="131" name="Text Box 11"/>
          <p:cNvSpPr txBox="1">
            <a:spLocks noChangeArrowheads="1"/>
          </p:cNvSpPr>
          <p:nvPr/>
        </p:nvSpPr>
        <p:spPr bwMode="auto">
          <a:xfrm>
            <a:off x="34597896" y="8641551"/>
            <a:ext cx="15990215" cy="10607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 anchor="ctr">
            <a:noAutofit/>
          </a:bodyPr>
          <a:lstStyle>
            <a:defPPr>
              <a:defRPr lang="en-US"/>
            </a:defPPr>
            <a:lvl1pPr algn="ctr" defTabSz="2263775" eaLnBrk="0" hangingPunct="0">
              <a:spcBef>
                <a:spcPts val="0"/>
              </a:spcBef>
              <a:buNone/>
              <a:defRPr sz="4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 defTabSz="2263775" eaLnBrk="0" hangingPunct="0">
              <a:spcBef>
                <a:spcPct val="20000"/>
              </a:spcBef>
              <a:buChar char="–"/>
              <a:defRPr sz="11000"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spcBef>
                <a:spcPct val="20000"/>
              </a:spcBef>
              <a:buChar char="•"/>
              <a:defRPr sz="9400"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spcBef>
                <a:spcPct val="20000"/>
              </a:spcBef>
              <a:buChar char="–"/>
              <a:defRPr sz="8000"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spcBef>
                <a:spcPct val="20000"/>
              </a:spcBef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4500" b="1" dirty="0"/>
              <a:t>Longitudinal Monitoring by ctDNA </a:t>
            </a:r>
            <a:r>
              <a:rPr lang="en-US" sz="4500" b="1" i="1" dirty="0"/>
              <a:t>KRAS</a:t>
            </a:r>
            <a:r>
              <a:rPr lang="en-US" sz="4500" b="1" dirty="0"/>
              <a:t> G12/13 </a:t>
            </a:r>
          </a:p>
        </p:txBody>
      </p:sp>
      <p:sp>
        <p:nvSpPr>
          <p:cNvPr id="145" name="Text Box 7"/>
          <p:cNvSpPr txBox="1">
            <a:spLocks noChangeArrowheads="1"/>
          </p:cNvSpPr>
          <p:nvPr/>
        </p:nvSpPr>
        <p:spPr bwMode="auto">
          <a:xfrm>
            <a:off x="34597896" y="24380855"/>
            <a:ext cx="15990215" cy="1064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lvl1pPr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52" name="Content Placeholder 2"/>
          <p:cNvSpPr txBox="1">
            <a:spLocks/>
          </p:cNvSpPr>
          <p:nvPr/>
        </p:nvSpPr>
        <p:spPr>
          <a:xfrm>
            <a:off x="34549055" y="25481218"/>
            <a:ext cx="16138746" cy="510126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9224" indent="-192024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15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59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Mutation enrichment NGS assay for </a:t>
            </a: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G12/13 mutation detection in ctDNA has a single copy analytical sensitivity (0.002%-0.006%). 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In a blinded study of 41 patients with advanced or metastatic cancers, including colorectal, pancreatic, ovarian, lung, melanoma, and breast cancers, </a:t>
            </a: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G12/13 mutation concordant with tissue was detected in 80% of urine samples with recommended volume of at least 90 mL and 83% of plasma samples with volumes 1-4 mL. In a colorectal cancer cohort, </a:t>
            </a: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G12/13 mutation detection sensitivity was 100% for both urine and plasma.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Kinetics of </a:t>
            </a: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G12/13 mutation signal in urine ctDNA corresponds to treatment outcomes.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Analysis of urine and plasma may be a viable approach for diagnostic detection of </a:t>
            </a: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mutations and therapeutic monitoring of patients with advanced cancers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3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7689138" y="24644188"/>
            <a:ext cx="15980375" cy="772748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noAutofit/>
          </a:bodyPr>
          <a:lstStyle/>
          <a:p>
            <a:pPr marL="571500" indent="-571500"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Positive percent agreement (PPA) for urinary </a:t>
            </a:r>
            <a:r>
              <a:rPr lang="en-GB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 G12/13 with tumor tissue as reference (</a:t>
            </a:r>
            <a:r>
              <a:rPr lang="en-GB" sz="3000" b="1" dirty="0">
                <a:solidFill>
                  <a:srgbClr val="000000"/>
                </a:solidFill>
                <a:latin typeface="Arial"/>
                <a:cs typeface="Arial"/>
              </a:rPr>
              <a:t>Table 4</a:t>
            </a: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 marL="665162" lvl="2" defTabSz="2888971">
              <a:spcBef>
                <a:spcPts val="600"/>
              </a:spcBef>
              <a:spcAft>
                <a:spcPts val="600"/>
              </a:spcAft>
              <a:buClr>
                <a:srgbClr val="0282C6"/>
              </a:buClr>
              <a:buSzPct val="120000"/>
            </a:pPr>
            <a:r>
              <a:rPr lang="en-US" sz="3000" u="sng" dirty="0">
                <a:solidFill>
                  <a:srgbClr val="000000"/>
                </a:solidFill>
                <a:latin typeface="Arial" panose="020B0604020202020204" pitchFamily="34" charset="0"/>
              </a:rPr>
              <a:t>Colorectal Cancer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100</a:t>
            </a:r>
            <a:r>
              <a:rPr lang="en-GB" sz="3000" dirty="0">
                <a:solidFill>
                  <a:srgbClr val="000000"/>
                </a:solidFill>
                <a:latin typeface="Arial" panose="020B0604020202020204" pitchFamily="34" charset="0"/>
              </a:rPr>
              <a:t>% (4/4) for urine with recommended volume of at least 90 mL.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/>
                <a:cs typeface="Arial"/>
              </a:rPr>
              <a:t> 78</a:t>
            </a: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% (14/18) for urine with all volumes (40-110 mL).</a:t>
            </a:r>
          </a:p>
          <a:p>
            <a:pPr marL="665162" lvl="2" defTabSz="2888971">
              <a:spcBef>
                <a:spcPts val="600"/>
              </a:spcBef>
              <a:buClr>
                <a:srgbClr val="0282C6"/>
              </a:buClr>
            </a:pPr>
            <a:r>
              <a:rPr lang="en-GB" sz="3000" u="sng" dirty="0">
                <a:solidFill>
                  <a:srgbClr val="000000"/>
                </a:solidFill>
                <a:latin typeface="Arial" panose="020B0604020202020204" pitchFamily="34" charset="0"/>
              </a:rPr>
              <a:t>Multiple cancers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80</a:t>
            </a:r>
            <a:r>
              <a:rPr lang="en-GB" sz="3000" dirty="0">
                <a:solidFill>
                  <a:srgbClr val="000000"/>
                </a:solidFill>
                <a:latin typeface="Arial" panose="020B0604020202020204" pitchFamily="34" charset="0"/>
              </a:rPr>
              <a:t>% (4/5) for urine with recommended volume of at least 90 mL.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70% (16/23) </a:t>
            </a:r>
            <a:r>
              <a:rPr lang="en-GB" sz="3000" dirty="0">
                <a:solidFill>
                  <a:srgbClr val="000000"/>
                </a:solidFill>
                <a:latin typeface="Arial" panose="020B0604020202020204" pitchFamily="34" charset="0"/>
              </a:rPr>
              <a:t>for urine with all volumes (40-110 mL).</a:t>
            </a:r>
            <a:endParaRPr lang="en-GB" sz="3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665162" lvl="2" defTabSz="2888971">
              <a:spcBef>
                <a:spcPts val="600"/>
              </a:spcBef>
              <a:buClr>
                <a:srgbClr val="0282C6"/>
              </a:buClr>
            </a:pPr>
            <a:endParaRPr lang="en-GB" sz="3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Positive percent agreement (PPA) for plasma </a:t>
            </a:r>
            <a:r>
              <a:rPr lang="en-GB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GB" sz="3000" dirty="0">
                <a:solidFill>
                  <a:srgbClr val="000000"/>
                </a:solidFill>
                <a:latin typeface="Arial"/>
                <a:cs typeface="Arial"/>
              </a:rPr>
              <a:t> G12/13 with tumor tissue as reference:</a:t>
            </a:r>
          </a:p>
          <a:p>
            <a:pPr marL="665162" lvl="2" defTabSz="2888971">
              <a:spcBef>
                <a:spcPts val="600"/>
              </a:spcBef>
              <a:spcAft>
                <a:spcPts val="600"/>
              </a:spcAft>
              <a:buClr>
                <a:srgbClr val="0282C6"/>
              </a:buClr>
              <a:buSzPct val="120000"/>
            </a:pPr>
            <a:r>
              <a:rPr lang="en-US" sz="3000" u="sng" dirty="0">
                <a:solidFill>
                  <a:srgbClr val="000000"/>
                </a:solidFill>
                <a:latin typeface="Arial" panose="020B0604020202020204" pitchFamily="34" charset="0"/>
              </a:rPr>
              <a:t>Colorectal Cancer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100</a:t>
            </a:r>
            <a:r>
              <a:rPr lang="en-GB" sz="3000" dirty="0">
                <a:solidFill>
                  <a:srgbClr val="000000"/>
                </a:solidFill>
                <a:latin typeface="Arial" panose="020B0604020202020204" pitchFamily="34" charset="0"/>
              </a:rPr>
              <a:t>% (16/16)</a:t>
            </a:r>
          </a:p>
          <a:p>
            <a:pPr marL="665162" lvl="2" defTabSz="2888971">
              <a:spcBef>
                <a:spcPts val="600"/>
              </a:spcBef>
              <a:buClr>
                <a:srgbClr val="0282C6"/>
              </a:buClr>
            </a:pPr>
            <a:r>
              <a:rPr lang="en-GB" sz="3000" u="sng" dirty="0">
                <a:solidFill>
                  <a:srgbClr val="000000"/>
                </a:solidFill>
                <a:latin typeface="Arial" panose="020B0604020202020204" pitchFamily="34" charset="0"/>
              </a:rPr>
              <a:t>Multiple cancers</a:t>
            </a:r>
          </a:p>
          <a:p>
            <a:pPr marL="914400" lvl="2" indent="-249238" defTabSz="2888971">
              <a:spcBef>
                <a:spcPts val="600"/>
              </a:spcBef>
              <a:buClr>
                <a:srgbClr val="0282C6"/>
              </a:buClr>
              <a:buFont typeface="Arial" panose="020B0604020202020204" pitchFamily="34" charset="0"/>
              <a:buChar char="–"/>
            </a:pPr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83</a:t>
            </a:r>
            <a:r>
              <a:rPr lang="en-GB" sz="3000" dirty="0">
                <a:solidFill>
                  <a:srgbClr val="000000"/>
                </a:solidFill>
                <a:latin typeface="Arial" panose="020B0604020202020204" pitchFamily="34" charset="0"/>
              </a:rPr>
              <a:t>% (24/29)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22516" y="10880610"/>
            <a:ext cx="16028647" cy="10607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lvl1pPr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chemeClr val="bg1"/>
                </a:solidFill>
              </a:rPr>
              <a:t>Study Design</a:t>
            </a:r>
          </a:p>
        </p:txBody>
      </p:sp>
      <p:pic>
        <p:nvPicPr>
          <p:cNvPr id="46" name="Picture 78" descr="MDACC_Rev_RGB_TC_V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7" y="558503"/>
            <a:ext cx="6719557" cy="223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9661512" y="447299"/>
            <a:ext cx="332878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en-US" sz="7200" b="1" dirty="0">
                <a:solidFill>
                  <a:schemeClr val="bg1"/>
                </a:solidFill>
                <a:latin typeface="Arial" charset="0"/>
              </a:rPr>
              <a:t>Circulating Tumor DNA Assay Performance for Detection and Monitoring </a:t>
            </a:r>
            <a:r>
              <a:rPr lang="en-US" altLang="en-US" sz="7200" b="1" dirty="0" smtClean="0">
                <a:solidFill>
                  <a:schemeClr val="bg1"/>
                </a:solidFill>
                <a:latin typeface="Arial" charset="0"/>
              </a:rPr>
              <a:t>of </a:t>
            </a:r>
            <a:r>
              <a:rPr lang="en-US" altLang="en-US" sz="7200" b="1" i="1" dirty="0" smtClean="0">
                <a:solidFill>
                  <a:schemeClr val="bg1"/>
                </a:solidFill>
                <a:latin typeface="Arial" charset="0"/>
              </a:rPr>
              <a:t>KRAS</a:t>
            </a:r>
            <a:r>
              <a:rPr lang="en-US" altLang="en-US" sz="7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7200" b="1" dirty="0">
                <a:solidFill>
                  <a:schemeClr val="bg1"/>
                </a:solidFill>
                <a:latin typeface="Arial" charset="0"/>
              </a:rPr>
              <a:t>Mutations in Urine from Patients with Advanced Cancers</a:t>
            </a:r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6710228" y="3943265"/>
            <a:ext cx="4045603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Takeo Fujii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Cecile Rose T. Vibat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Daniel D. Karp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Sarina A. Piha-Paul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Vivek Subbiah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Apostolia M. Tsimberidou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Siqing Fu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,David S. Hong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Helen J. Huang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Kiran Madwani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Debra L Andrews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Saege Hancock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Aung Naing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Rajyalakshmi Luthra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Bryan K. Kee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E. Scott Kopetz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 Mark G. Erlander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Vlada Melnikova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Funda Meric-Bernstam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>, Filip Janku</a:t>
            </a:r>
            <a:r>
              <a:rPr lang="en-US" altLang="en-US" sz="3400" b="1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en-US" sz="34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34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3000" b="1" dirty="0">
                <a:solidFill>
                  <a:srgbClr val="FFFFFF"/>
                </a:solidFill>
                <a:latin typeface="Arial" charset="0"/>
              </a:rPr>
              <a:t>Departments of </a:t>
            </a:r>
            <a:r>
              <a:rPr lang="en-US" altLang="en-US" sz="3000" b="1" baseline="300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altLang="en-US" sz="3000" b="1" dirty="0">
                <a:solidFill>
                  <a:srgbClr val="FFFFFF"/>
                </a:solidFill>
                <a:latin typeface="Arial" charset="0"/>
              </a:rPr>
              <a:t>Investigational Cancer Therapeutics and </a:t>
            </a:r>
            <a:r>
              <a:rPr lang="en-US" altLang="en-US" sz="3000" b="1" baseline="3000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n-US" altLang="en-US" sz="3000" b="1" dirty="0">
                <a:solidFill>
                  <a:srgbClr val="FFFFFF"/>
                </a:solidFill>
                <a:latin typeface="Arial" charset="0"/>
              </a:rPr>
              <a:t>Molecular Diagnostics and </a:t>
            </a:r>
            <a:r>
              <a:rPr lang="en-US" altLang="en-US" sz="3000" b="1" baseline="3000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altLang="en-US" sz="3000" b="1" dirty="0">
                <a:solidFill>
                  <a:srgbClr val="FFFFFF"/>
                </a:solidFill>
                <a:latin typeface="Arial" charset="0"/>
              </a:rPr>
              <a:t>Gastrointestinal Medical Oncology, The University of Texas MD Anderson Cancer Center, Houston, TX; </a:t>
            </a:r>
            <a:r>
              <a:rPr lang="en-US" altLang="en-US" sz="3000" b="1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en-US" sz="3000" b="1" dirty="0">
                <a:solidFill>
                  <a:srgbClr val="FFFFFF"/>
                </a:solidFill>
                <a:latin typeface="Arial" charset="0"/>
              </a:rPr>
              <a:t>Trovagene, San Diego, CA</a:t>
            </a: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35309928" y="31190350"/>
            <a:ext cx="7163033" cy="10926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t" anchorCtr="0">
            <a:spAutoFit/>
          </a:bodyPr>
          <a:lstStyle>
            <a:lvl1pPr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83163" eaLnBrk="0" hangingPunct="0">
              <a:defRPr sz="9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Filip Janku, MD PhD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Department of Investigational Cancer Therapeutics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MD Anderson Cancer Center</a:t>
            </a:r>
          </a:p>
          <a:p>
            <a:pPr defTabSz="4915691" eaLnBrk="1" hangingPunct="1">
              <a:lnSpc>
                <a:spcPct val="70000"/>
              </a:lnSpc>
              <a:spcAft>
                <a:spcPts val="642"/>
              </a:spcAft>
              <a:defRPr/>
            </a:pPr>
            <a:r>
              <a:rPr lang="en-US" sz="2000" dirty="0">
                <a:solidFill>
                  <a:srgbClr val="545978"/>
                </a:solidFill>
                <a:latin typeface="Arial"/>
                <a:cs typeface="Arial"/>
              </a:rPr>
              <a:t>fjanku@mdanderson.org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33165"/>
              </p:ext>
            </p:extLst>
          </p:nvPr>
        </p:nvGraphicFramePr>
        <p:xfrm>
          <a:off x="8212254" y="12462916"/>
          <a:ext cx="8312262" cy="9942109"/>
        </p:xfrm>
        <a:graphic>
          <a:graphicData uri="http://schemas.openxmlformats.org/drawingml/2006/table">
            <a:tbl>
              <a:tblPr firstRow="1" bandRow="1"/>
              <a:tblGrid>
                <a:gridCol w="2887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1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3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9631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600" b="1" dirty="0"/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="1" dirty="0">
                          <a:solidFill>
                            <a:schemeClr val="bg1"/>
                          </a:solidFill>
                        </a:rPr>
                        <a:t>(N=41)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en-US" sz="2600" b="1" baseline="0" dirty="0">
                          <a:solidFill>
                            <a:schemeClr val="bg1"/>
                          </a:solidFill>
                        </a:rPr>
                        <a:t>of patients (%)</a:t>
                      </a:r>
                      <a:endParaRPr lang="en-US" sz="2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2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Age,</a:t>
                      </a:r>
                      <a:r>
                        <a:rPr lang="en-US" sz="2300" b="0" baseline="0" dirty="0">
                          <a:solidFill>
                            <a:srgbClr val="000000"/>
                          </a:solidFill>
                        </a:rPr>
                        <a:t> years – Median (range)</a:t>
                      </a:r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56</a:t>
                      </a:r>
                    </a:p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(38-77)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Gender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Male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20 (48.8)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Female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21 (51.2)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52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ECOG</a:t>
                      </a:r>
                      <a:r>
                        <a:rPr lang="en-US" sz="2300" b="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Performance</a:t>
                      </a:r>
                      <a:r>
                        <a:rPr lang="en-US" sz="2300" b="0" baseline="0" dirty="0">
                          <a:solidFill>
                            <a:srgbClr val="000000"/>
                          </a:solidFill>
                        </a:rPr>
                        <a:t> status</a:t>
                      </a:r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4 (9.8)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35 (85.4)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1 (2.4)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1 (2.4)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Cancer type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Colorectal cancer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29 (70.7)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6572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Non-small cell lung cancer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6 (14.6)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0387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Pancreatic cancer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 (4.9)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10387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Ovarian</a:t>
                      </a:r>
                      <a:r>
                        <a:rPr lang="en-US" sz="2200" b="0" baseline="0" dirty="0">
                          <a:solidFill>
                            <a:srgbClr val="000000"/>
                          </a:solidFill>
                        </a:rPr>
                        <a:t> cancer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 (4.9)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Others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 (4.9)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300" b="0" i="1" dirty="0">
                          <a:solidFill>
                            <a:srgbClr val="000000"/>
                          </a:solidFill>
                        </a:rPr>
                        <a:t>KRAS</a:t>
                      </a:r>
                      <a:r>
                        <a:rPr lang="en-US" sz="2300" b="0" dirty="0">
                          <a:solidFill>
                            <a:srgbClr val="000000"/>
                          </a:solidFill>
                        </a:rPr>
                        <a:t> mutation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G12C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 7 (17.1)</a:t>
                      </a:r>
                    </a:p>
                  </a:txBody>
                  <a:tcPr marL="91437" marR="91437" marT="45697" marB="4569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G12D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21 (51.2)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G12R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3 (7.3)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G12S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 (4.9)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G12V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6 (14.6)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15593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23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G13D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>
                          <a:solidFill>
                            <a:srgbClr val="000000"/>
                          </a:solidFill>
                        </a:rPr>
                        <a:t>2 (4.9)</a:t>
                      </a:r>
                    </a:p>
                  </a:txBody>
                  <a:tcPr marL="91437" marR="91437" marT="45697" marB="45697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53488"/>
              </p:ext>
            </p:extLst>
          </p:nvPr>
        </p:nvGraphicFramePr>
        <p:xfrm>
          <a:off x="25279523" y="20788587"/>
          <a:ext cx="8327252" cy="3447162"/>
        </p:xfrm>
        <a:graphic>
          <a:graphicData uri="http://schemas.openxmlformats.org/drawingml/2006/table">
            <a:tbl>
              <a:tblPr/>
              <a:tblGrid>
                <a:gridCol w="2841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7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8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Colorectal Cancer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(90-110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(4/4)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(40-110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 (14/18)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 (1-4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(16/16)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Cancers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(90-110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(4/5)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(40-110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(16/23)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 (1-4 mL)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 (24/29)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36172"/>
              </p:ext>
            </p:extLst>
          </p:nvPr>
        </p:nvGraphicFramePr>
        <p:xfrm>
          <a:off x="25253199" y="11247762"/>
          <a:ext cx="8582118" cy="4763775"/>
        </p:xfrm>
        <a:graphic>
          <a:graphicData uri="http://schemas.openxmlformats.org/drawingml/2006/table">
            <a:tbl>
              <a:tblPr/>
              <a:tblGrid>
                <a:gridCol w="4178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4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85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Mutant Copies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(Not-detected)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1+ </a:t>
                      </a:r>
                    </a:p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(Detected)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4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0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(95% CI) </a:t>
                      </a:r>
                    </a:p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 copy/rep]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(2-14)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(6-20)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5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G12V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5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G13D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71370" y="12431788"/>
            <a:ext cx="7624343" cy="6405818"/>
            <a:chOff x="636684" y="13047355"/>
            <a:chExt cx="7624343" cy="6405818"/>
          </a:xfrm>
        </p:grpSpPr>
        <p:sp>
          <p:nvSpPr>
            <p:cNvPr id="62" name="TextBox 61"/>
            <p:cNvSpPr txBox="1"/>
            <p:nvPr/>
          </p:nvSpPr>
          <p:spPr>
            <a:xfrm>
              <a:off x="693912" y="15563514"/>
              <a:ext cx="75057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rgbClr val="22222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Urine and Plasma Samples from 41 </a:t>
              </a:r>
              <a:r>
                <a:rPr lang="en-US" sz="3000" dirty="0" smtClean="0">
                  <a:solidFill>
                    <a:srgbClr val="22222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Patients with </a:t>
              </a:r>
              <a:r>
                <a:rPr lang="en-US" sz="3000" i="1" dirty="0" smtClean="0">
                  <a:solidFill>
                    <a:srgbClr val="22222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KRAS</a:t>
              </a:r>
              <a:r>
                <a:rPr lang="en-US" sz="3000" dirty="0" smtClean="0">
                  <a:solidFill>
                    <a:srgbClr val="22222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-Positive Advanced Cancers</a:t>
              </a:r>
              <a:endParaRPr lang="en-US" sz="3000" dirty="0">
                <a:solidFill>
                  <a:srgbClr val="222222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30414" y="13047355"/>
              <a:ext cx="4951600" cy="2457763"/>
              <a:chOff x="2122918" y="13047355"/>
              <a:chExt cx="4951600" cy="2457763"/>
            </a:xfrm>
          </p:grpSpPr>
          <p:pic>
            <p:nvPicPr>
              <p:cNvPr id="70" name="Picture 69" descr="17-peps.png"/>
              <p:cNvPicPr>
                <a:picLocks noChangeAspect="1"/>
              </p:cNvPicPr>
              <p:nvPr/>
            </p:nvPicPr>
            <p:blipFill>
              <a:blip r:embed="rId8" cstate="screen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94054" y="14780069"/>
                <a:ext cx="4283693" cy="725049"/>
              </a:xfrm>
              <a:prstGeom prst="rect">
                <a:avLst/>
              </a:prstGeom>
            </p:spPr>
          </p:pic>
          <p:grpSp>
            <p:nvGrpSpPr>
              <p:cNvPr id="3" name="Group 2"/>
              <p:cNvGrpSpPr/>
              <p:nvPr/>
            </p:nvGrpSpPr>
            <p:grpSpPr>
              <a:xfrm>
                <a:off x="2122918" y="13047355"/>
                <a:ext cx="4951600" cy="1443578"/>
                <a:chOff x="5934280" y="21870861"/>
                <a:chExt cx="4483339" cy="1494439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9299742" y="22456938"/>
                  <a:ext cx="1117877" cy="5735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000" dirty="0">
                      <a:solidFill>
                        <a:srgbClr val="222222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Plasma</a:t>
                  </a:r>
                </a:p>
              </p:txBody>
            </p:sp>
            <p:pic>
              <p:nvPicPr>
                <p:cNvPr id="69" name="Picture 68" descr="blood-tube.png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25869" y="21870861"/>
                  <a:ext cx="533401" cy="1494439"/>
                </a:xfrm>
                <a:prstGeom prst="rect">
                  <a:avLst/>
                </a:prstGeom>
              </p:spPr>
            </p:pic>
            <p:pic>
              <p:nvPicPr>
                <p:cNvPr id="43" name="Picture 42" descr="urine cup.png"/>
                <p:cNvPicPr>
                  <a:picLocks noChangeAspect="1"/>
                </p:cNvPicPr>
                <p:nvPr/>
              </p:nvPicPr>
              <p:blipFill>
                <a:blip r:embed="rId10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02954" y="21870861"/>
                  <a:ext cx="1326646" cy="1437188"/>
                </a:xfrm>
                <a:prstGeom prst="rect">
                  <a:avLst/>
                </a:prstGeom>
              </p:spPr>
            </p:pic>
            <p:sp>
              <p:nvSpPr>
                <p:cNvPr id="44" name="TextBox 43"/>
                <p:cNvSpPr txBox="1"/>
                <p:nvPr/>
              </p:nvSpPr>
              <p:spPr>
                <a:xfrm>
                  <a:off x="5934280" y="22444768"/>
                  <a:ext cx="849365" cy="5735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000" dirty="0">
                      <a:solidFill>
                        <a:srgbClr val="222222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Urine</a:t>
                  </a:r>
                </a:p>
              </p:txBody>
            </p:sp>
          </p:grpSp>
        </p:grpSp>
        <p:sp>
          <p:nvSpPr>
            <p:cNvPr id="49" name="TextBox 48"/>
            <p:cNvSpPr txBox="1"/>
            <p:nvPr/>
          </p:nvSpPr>
          <p:spPr>
            <a:xfrm>
              <a:off x="636684" y="18457140"/>
              <a:ext cx="7624343" cy="9960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defTabSz="914378"/>
              <a:r>
                <a:rPr lang="en-US" sz="3000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Monitor Urine and Plasma </a:t>
              </a:r>
              <a:r>
                <a:rPr lang="en-US" sz="30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KRAS</a:t>
              </a:r>
              <a:r>
                <a:rPr lang="en-US" sz="3000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ctDNA for Correlation with Response to Treatment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58321" y="17246989"/>
              <a:ext cx="3393484" cy="53436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36000" rIns="36000" bIns="36000" rtlCol="0" anchor="ctr" anchorCtr="0">
              <a:spAutoFit/>
            </a:bodyPr>
            <a:lstStyle/>
            <a:p>
              <a:pPr algn="ctr" defTabSz="914378"/>
              <a:r>
                <a:rPr lang="en-US" sz="3000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Experimental Therapies</a:t>
              </a:r>
            </a:p>
          </p:txBody>
        </p:sp>
        <p:cxnSp>
          <p:nvCxnSpPr>
            <p:cNvPr id="53" name="Straight Arrow Connector 52"/>
            <p:cNvCxnSpPr>
              <a:stCxn id="50" idx="2"/>
              <a:endCxn id="49" idx="0"/>
            </p:cNvCxnSpPr>
            <p:nvPr/>
          </p:nvCxnSpPr>
          <p:spPr>
            <a:xfrm flipH="1">
              <a:off x="4448856" y="17781357"/>
              <a:ext cx="6207" cy="675783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2" idx="2"/>
              <a:endCxn id="50" idx="0"/>
            </p:cNvCxnSpPr>
            <p:nvPr/>
          </p:nvCxnSpPr>
          <p:spPr>
            <a:xfrm>
              <a:off x="4446768" y="16579177"/>
              <a:ext cx="8295" cy="667812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Content Placeholder 2"/>
          <p:cNvSpPr txBox="1">
            <a:spLocks/>
          </p:cNvSpPr>
          <p:nvPr/>
        </p:nvSpPr>
        <p:spPr>
          <a:xfrm>
            <a:off x="34829807" y="9833964"/>
            <a:ext cx="15953108" cy="117633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9224" indent="-192024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15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59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915814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cases showing dynamics of urine and plasma ctDNA </a:t>
            </a:r>
            <a:r>
              <a:rPr lang="en-US" sz="3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G12/13 in patients with advanced or metastatic cancers on experimental therapies.</a:t>
            </a:r>
            <a:endParaRPr lang="en-US" sz="3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497897" y="22678924"/>
            <a:ext cx="16061288" cy="10607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lvl1pPr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i="1" dirty="0">
                <a:solidFill>
                  <a:schemeClr val="bg1"/>
                </a:solidFill>
              </a:rPr>
              <a:t>KRAS</a:t>
            </a:r>
            <a:r>
              <a:rPr lang="en-US" altLang="en-US" sz="4800" b="1" dirty="0">
                <a:solidFill>
                  <a:schemeClr val="bg1"/>
                </a:solidFill>
              </a:rPr>
              <a:t> G12/13 Mutation Enrichment NGS Assay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697807" y="10274296"/>
            <a:ext cx="7563901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LLoD was defined as the lowest number of copies for which frequency distribution of the copy number events, upon repeated measurements, falls within the 95% confidence interval of expected frequency distribution determined by Poisson statistics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0000"/>
                </a:solidFill>
                <a:latin typeface="Arial"/>
                <a:cs typeface="Arial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 G12/13 assay LLoD:</a:t>
            </a:r>
          </a:p>
          <a:p>
            <a:pPr marL="914400" lvl="2" indent="-249238" defTabSz="2888971">
              <a:spcBef>
                <a:spcPts val="6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1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mutant copy in a background of 18,181 copies of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Wild-Type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DNA (0.006%; </a:t>
            </a: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Table 3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).</a:t>
            </a:r>
          </a:p>
          <a:p>
            <a:pPr marL="914400" lvl="2" indent="-249238" defTabSz="288897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2 mutant copies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in a background of 100,000 copies of Wild-Type DNA (0.002%; data not shown).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17727712" y="8625640"/>
            <a:ext cx="15846552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 anchor="ctr">
            <a:noAutofit/>
          </a:bodyPr>
          <a:lstStyle>
            <a:defPPr>
              <a:defRPr lang="en-US"/>
            </a:defPPr>
            <a:lvl1pPr algn="ctr" defTabSz="2263775" eaLnBrk="0" hangingPunct="0">
              <a:spcBef>
                <a:spcPts val="0"/>
              </a:spcBef>
              <a:buNone/>
              <a:defRPr sz="4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 defTabSz="2263775" eaLnBrk="0" hangingPunct="0">
              <a:spcBef>
                <a:spcPct val="20000"/>
              </a:spcBef>
              <a:buChar char="–"/>
              <a:defRPr sz="11000"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spcBef>
                <a:spcPct val="20000"/>
              </a:spcBef>
              <a:buChar char="•"/>
              <a:defRPr sz="9400"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spcBef>
                <a:spcPct val="20000"/>
              </a:spcBef>
              <a:buChar char="–"/>
              <a:defRPr sz="8000"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spcBef>
                <a:spcPct val="20000"/>
              </a:spcBef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4500" b="1" dirty="0"/>
              <a:t>Analytical Assay Sensitivity </a:t>
            </a:r>
          </a:p>
          <a:p>
            <a:r>
              <a:rPr lang="en-US" sz="4500" b="1" dirty="0"/>
              <a:t>Lower Limit of Detection (LLoD) = 0.002%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54183"/>
              </p:ext>
            </p:extLst>
          </p:nvPr>
        </p:nvGraphicFramePr>
        <p:xfrm>
          <a:off x="8124444" y="25281123"/>
          <a:ext cx="8400073" cy="6592140"/>
        </p:xfrm>
        <a:graphic>
          <a:graphicData uri="http://schemas.openxmlformats.org/drawingml/2006/table">
            <a:tbl>
              <a:tblPr/>
              <a:tblGrid>
                <a:gridCol w="261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9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1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9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4722">
                <a:tc rowSpan="2"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fr-FR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MT Copies/WT Copies </a:t>
                      </a:r>
                    </a:p>
                    <a:p>
                      <a:pPr algn="ctr" rtl="0" fontAlgn="ctr"/>
                      <a:r>
                        <a:rPr lang="fr-FR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Mutant)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Mutant Sequencing Reads/Wild Type Reads (% Mutant)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4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6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</a:t>
                      </a:r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G12D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6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</a:t>
                      </a:r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G12V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6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</a:t>
                      </a:r>
                      <a:r>
                        <a:rPr lang="en-US" sz="2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G13D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4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14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5/18,181 (0.0275%)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13447/858 (94%)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4269/410 (91.2%)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2318/748 (75.6%)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14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15/18,181 (0.0825%)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34363/1155 (96.7%)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9068/423 (95.5%)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15726/1053 (93.7%)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14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125/18,181 (0.688%)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156863/1855 (98.8%)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144666/1821 (98.8%)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170503/1348 (99.2%)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14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250/18,181 (1.375%)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309123/2307 (99.3%)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267933/2452 (99.1%)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331498/2216 (99.3%)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1436"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500/18,181 (2.750%)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508045/1442 (99.7%)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472491/2836 (99.4%)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>
                      <a:lvl1pPr marL="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45784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915691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7373538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9831383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2289229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4747075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7204920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9662767" algn="l" defTabSz="4915691" rtl="0" eaLnBrk="1" latinLnBrk="0" hangingPunct="1">
                        <a:defRPr sz="9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585254/1807 (99.7%)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388887" y="23817014"/>
            <a:ext cx="7322463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Mutant allele enrichment PCR, followed by NGS, utilizes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31-bp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footprint and selectively amplifies mutant DNA fragments while suppressing Wild-Type (WT) sequence amplification.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Proprietary analysis algorithm allows accurate quantitation of mutant DNA by interpolation to standard curves.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Mutation enrichment results in approximately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3000-fold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ratio of mutant over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 for low copy number inputs. For 5 mutant </a:t>
            </a:r>
            <a:r>
              <a:rPr lang="en-US" sz="3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G12D copies spiked into 18,181 copies of WT DNA (0.0275%), the output sequencing library contains 94% mutant reads (~3418 fold enrichment; 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2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115595" y="11950301"/>
            <a:ext cx="7871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TABLE 1: Patient demographics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112703" y="23807307"/>
            <a:ext cx="8285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TABLE 2: Comparison between input ratio of mutant/WT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KRAS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copies and output ratio of mutant/WT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KRAS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sequencing reads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28297" y="19026725"/>
            <a:ext cx="73216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and plasma samples collected from 41 patients </a:t>
            </a:r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or metastatic cancers positive for </a:t>
            </a:r>
            <a:r>
              <a:rPr lang="en-US" sz="3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G12/13 mutations in tissue (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colorectal, n=26; lung, n=6; pancreatic, n=4; ovarian, n=2; melanoma, n=1; breast, n=1; other, n=1).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5409645" y="10231315"/>
            <a:ext cx="8099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TABLE 3: Verification of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KRAS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G12/13 assay LLoD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172268" y="19753911"/>
            <a:ext cx="83428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TABLE 4: Urine/tissue concordance for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KRAS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G12/13 detection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7727712" y="19795514"/>
            <a:ext cx="7418214" cy="5039306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no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Of 41 patients with advanced cancers, 23 had pre-treatment baseline urine samples with urine volumes 40-110 mL available and 29 had pre-treatment plasma (1-4 mL) samples available.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Urinary DNA yields ranged from 15 to 23059 ng (median, 1059 ng). 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Plasma DNA yields ranged from 12 to 1846 ng (median, 55 ng).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22516" y="8381086"/>
            <a:ext cx="15865362" cy="25321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457200" indent="-4572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Noninvasive urinary </a:t>
            </a:r>
            <a:r>
              <a:rPr lang="en-US" alt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ctDNA-based </a:t>
            </a: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liquid biopsy approach can be used to detect and track cancer driver mutations for rapid diagnosis and disease monitoring. </a:t>
            </a:r>
          </a:p>
          <a:p>
            <a:pPr marL="457200" indent="-4572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Using a </a:t>
            </a: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highly sensitive ctDNA mutation detection platform, we examined detection of </a:t>
            </a:r>
            <a:r>
              <a:rPr lang="en-US" altLang="en-US" sz="3000" i="1" dirty="0">
                <a:solidFill>
                  <a:srgbClr val="000000"/>
                </a:solidFill>
                <a:latin typeface="Arial" panose="020B0604020202020204" pitchFamily="34" charset="0"/>
              </a:rPr>
              <a:t>KRAS</a:t>
            </a: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 G12/13 mutations in urine obtained from patients with advanced </a:t>
            </a:r>
            <a:r>
              <a:rPr lang="en-US" altLang="en-US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cancers, </a:t>
            </a: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assessed urine sample requirements, and compared the results with matched tumor tissue.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25416558" y="16338968"/>
            <a:ext cx="8534918" cy="17158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9224" indent="-192024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15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59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915814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observed frequency distribution of copy number events falls within the expected distribution for the LLoD of 1 mutant copy in a background of 18,181 copies of WT DNA.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4035" y="11210945"/>
            <a:ext cx="12801600" cy="5332372"/>
          </a:xfrm>
          <a:prstGeom prst="rect">
            <a:avLst/>
          </a:prstGeom>
        </p:spPr>
      </p:pic>
      <p:sp>
        <p:nvSpPr>
          <p:cNvPr id="60" name="Content Placeholder 2"/>
          <p:cNvSpPr txBox="1">
            <a:spLocks/>
          </p:cNvSpPr>
          <p:nvPr/>
        </p:nvSpPr>
        <p:spPr>
          <a:xfrm>
            <a:off x="36879052" y="10915642"/>
            <a:ext cx="11347096" cy="62266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9224" indent="-192024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15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59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915814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with Partial Response (PR) or Stable Disease (SD)</a:t>
            </a:r>
            <a:endParaRPr lang="en-US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4597896" y="16385662"/>
            <a:ext cx="15909409" cy="101580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decreases from baseline (by 89-96%) are observed for urine 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G12/13 signal in patients with PR or SD as best overall response using RECIST 1.1 criteria (  ).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800" y="17755001"/>
            <a:ext cx="12801600" cy="5244305"/>
          </a:xfrm>
          <a:prstGeom prst="rect">
            <a:avLst/>
          </a:prstGeom>
        </p:spPr>
      </p:pic>
      <p:sp>
        <p:nvSpPr>
          <p:cNvPr id="71" name="Content Placeholder 2"/>
          <p:cNvSpPr txBox="1">
            <a:spLocks/>
          </p:cNvSpPr>
          <p:nvPr/>
        </p:nvSpPr>
        <p:spPr>
          <a:xfrm>
            <a:off x="38259104" y="17468587"/>
            <a:ext cx="8730656" cy="76612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9224" indent="-192024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15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5960" indent="-13716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915814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Progressive Disease (PD)</a:t>
            </a:r>
            <a:endParaRPr lang="en-US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646481" y="22867439"/>
            <a:ext cx="15633944" cy="110512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in urine 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G12/13 precede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progression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patients with PD as best overall response (  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</a:pP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*SLD, sum of the longest diameters of index lesions.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189173" y="31969644"/>
            <a:ext cx="8323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results obtained for other variants (data not shown).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1781057" y="13601759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190863" y="19215050"/>
            <a:ext cx="292186" cy="2786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5664258" y="19550278"/>
            <a:ext cx="292186" cy="2786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5174568" y="14568020"/>
            <a:ext cx="185995" cy="32723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38730587" y="14398493"/>
            <a:ext cx="263079" cy="33905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7013823" y="16883738"/>
            <a:ext cx="0" cy="3657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36873207" y="23338326"/>
            <a:ext cx="0" cy="3657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17697808" y="7127492"/>
            <a:ext cx="32890303" cy="1250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lvl1pPr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263775" eaLnBrk="0" hangingPunct="0"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chemeClr val="bg1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202023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andard Text Page">
  <a:themeElements>
    <a:clrScheme name="Custom 8">
      <a:dk1>
        <a:srgbClr val="434343"/>
      </a:dk1>
      <a:lt1>
        <a:sysClr val="window" lastClr="FFFFFF"/>
      </a:lt1>
      <a:dk2>
        <a:srgbClr val="60559A"/>
      </a:dk2>
      <a:lt2>
        <a:srgbClr val="EEECE1"/>
      </a:lt2>
      <a:accent1>
        <a:srgbClr val="00AEEF"/>
      </a:accent1>
      <a:accent2>
        <a:srgbClr val="7A92A4"/>
      </a:accent2>
      <a:accent3>
        <a:srgbClr val="60559A"/>
      </a:accent3>
      <a:accent4>
        <a:srgbClr val="008EA5"/>
      </a:accent4>
      <a:accent5>
        <a:srgbClr val="546875"/>
      </a:accent5>
      <a:accent6>
        <a:srgbClr val="EBFCF9"/>
      </a:accent6>
      <a:hlink>
        <a:srgbClr val="B13B3C"/>
      </a:hlink>
      <a:folHlink>
        <a:srgbClr val="616161"/>
      </a:folHlink>
    </a:clrScheme>
    <a:fontScheme name="TrovaGen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72000" tIns="72000" rIns="72000" bIns="72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36000" tIns="36000" rIns="36000" bIns="36000" rtlCol="0" anchor="ctr" anchorCtr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43211</TotalTime>
  <Words>1347</Words>
  <Application>Microsoft Office PowerPoint</Application>
  <PresentationFormat>Custom</PresentationFormat>
  <Paragraphs>188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ＭＳ Ｐゴシック</vt:lpstr>
      <vt:lpstr>ＭＳ Ｐゴシック</vt:lpstr>
      <vt:lpstr>Arial</vt:lpstr>
      <vt:lpstr>Arial Narrow</vt:lpstr>
      <vt:lpstr>Calibri</vt:lpstr>
      <vt:lpstr>Wingdings</vt:lpstr>
      <vt:lpstr>Standard Text Page</vt:lpstr>
      <vt:lpstr>think-cell Slide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TROVAGENE</dc:creator>
  <cp:lastModifiedBy>Sandeep Pingle</cp:lastModifiedBy>
  <cp:revision>1192</cp:revision>
  <cp:lastPrinted>2016-04-13T21:41:43Z</cp:lastPrinted>
  <dcterms:created xsi:type="dcterms:W3CDTF">2012-01-05T10:54:35Z</dcterms:created>
  <dcterms:modified xsi:type="dcterms:W3CDTF">2016-04-14T23:10:22Z</dcterms:modified>
</cp:coreProperties>
</file>